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60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t="27" b="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1C06F59-4966-474E-BADD-176E0A6AB28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667500" cy="6858000"/>
          </a:xfrm>
          <a:prstGeom prst="rect">
            <a:avLst/>
          </a:prstGeom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20F933-1D21-4A4D-A58A-0D50C8B30CF0}"/>
              </a:ext>
            </a:extLst>
          </p:cNvPr>
          <p:cNvSpPr>
            <a:spLocks noGrp="1"/>
          </p:cNvSpPr>
          <p:nvPr/>
        </p:nvSpPr>
        <p:spPr>
          <a:xfrm>
            <a:off x="609600" y="1476375"/>
            <a:ext cx="5429250" cy="1428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4125" b="1">
                <a:solidFill>
                  <a:srgbClr val="FFFFFF"/>
                </a:solidFill>
              </a:defRPr>
            </a:pPr>
            <a:r>
              <a:rPr sz="4125" b="1" dirty="0">
                <a:solidFill>
                  <a:srgbClr val="FFFFFF"/>
                </a:solidFill>
              </a:rPr>
              <a:t>Better glass.</a:t>
            </a:r>
          </a:p>
          <a:p>
            <a:pPr algn="l">
              <a:defRPr sz="4125" b="1">
                <a:solidFill>
                  <a:srgbClr val="FFFFFF"/>
                </a:solidFill>
              </a:defRPr>
            </a:pPr>
            <a:r>
              <a:rPr sz="4125" b="1" dirty="0">
                <a:solidFill>
                  <a:srgbClr val="FFFFFF"/>
                </a:solidFill>
              </a:rPr>
              <a:t>Better comfort.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DBB319-778B-48FC-9C89-044585B900D8}"/>
              </a:ext>
            </a:extLst>
          </p:cNvPr>
          <p:cNvSpPr>
            <a:spLocks noGrp="1"/>
          </p:cNvSpPr>
          <p:nvPr/>
        </p:nvSpPr>
        <p:spPr>
          <a:xfrm>
            <a:off x="609600" y="3143250"/>
            <a:ext cx="5334000" cy="857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0">
                <a:solidFill>
                  <a:srgbClr val="D9EDF2"/>
                </a:solidFill>
              </a:defRPr>
            </a:pPr>
            <a:r>
              <a:rPr sz="1575" b="0">
                <a:solidFill>
                  <a:srgbClr val="D9EDF2"/>
                </a:solidFill>
              </a:rPr>
              <a:t>LoĒ‑180 • LoĒ²‑272 • LoĒ³‑366 • Neat+</a:t>
            </a:r>
          </a:p>
          <a:p>
            <a:pPr algn="l">
              <a:defRPr sz="1575" b="0">
                <a:solidFill>
                  <a:srgbClr val="D9EDF2"/>
                </a:solidFill>
              </a:defRPr>
            </a:pPr>
            <a:r>
              <a:rPr sz="1575" b="0" dirty="0">
                <a:solidFill>
                  <a:srgbClr val="D9EDF2"/>
                </a:solidFill>
              </a:rPr>
              <a:t>Double pane • Triple pane • Argon • Super Spacer®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A61F27-2FE7-4FFB-9FEC-88F89E908E25}"/>
              </a:ext>
            </a:extLst>
          </p:cNvPr>
          <p:cNvSpPr>
            <a:spLocks noGrp="1"/>
          </p:cNvSpPr>
          <p:nvPr/>
        </p:nvSpPr>
        <p:spPr>
          <a:xfrm>
            <a:off x="609600" y="4400550"/>
            <a:ext cx="1000125" cy="5715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724FC7B-A781-4366-A8EC-F461B2FCF4A8}"/>
              </a:ext>
            </a:extLst>
          </p:cNvPr>
          <p:cNvSpPr>
            <a:spLocks noGrp="1"/>
          </p:cNvSpPr>
          <p:nvPr/>
        </p:nvSpPr>
        <p:spPr>
          <a:xfrm>
            <a:off x="609600" y="4629150"/>
            <a:ext cx="4953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A contemporary guide for confident window selection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3A2926-E584-44F9-AA3B-AD1B6162A76B}"/>
              </a:ext>
            </a:extLst>
          </p:cNvPr>
          <p:cNvSpPr>
            <a:spLocks noGrp="1"/>
          </p:cNvSpPr>
          <p:nvPr/>
        </p:nvSpPr>
        <p:spPr>
          <a:xfrm>
            <a:off x="609600" y="6257925"/>
            <a:ext cx="4953000" cy="1905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825" b="0">
                <a:solidFill>
                  <a:srgbClr val="B8CED5"/>
                </a:solidFill>
              </a:defRPr>
            </a:pPr>
            <a:r>
              <a:rPr sz="825" b="0">
                <a:solidFill>
                  <a:srgbClr val="B8CED5"/>
                </a:solidFill>
              </a:rPr>
              <a:t>Technical values are center-of-glass unless noted.</a:t>
            </a:r>
          </a:p>
        </p:txBody>
      </p:sp>
      <p:pic>
        <p:nvPicPr>
          <p:cNvPr id="13" name="Picture 12" descr="HTR&#10;&#10;AI-generated content may be incorrect.">
            <a:extLst>
              <a:ext uri="{FF2B5EF4-FFF2-40B4-BE49-F238E27FC236}">
                <a16:creationId xmlns:a16="http://schemas.microsoft.com/office/drawing/2014/main" id="{292D6736-D94A-154A-AAEA-2F30604E92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47" y="100930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413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AE56B54-1812-45F8-9A19-D4CBAF57CF98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SUPER SPACER®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254AF0-A91A-40C3-8DB3-E86A4EC6042A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The flexible warm edge completes our insulated-glass package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00BF2C-D18D-4A21-9DFD-FFF6659A358E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Cardinal coated glass provides optical and solar performance; Super Spacer supports edge efficiency and durability.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7F63F5-22C2-481F-8047-236DDEEA5C93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D73BE9B-D15F-4FCE-AA0A-43035D361228}"/>
              </a:ext>
            </a:extLst>
          </p:cNvPr>
          <p:cNvSpPr>
            <a:spLocks noGrp="1"/>
          </p:cNvSpPr>
          <p:nvPr/>
        </p:nvSpPr>
        <p:spPr>
          <a:xfrm>
            <a:off x="609600" y="2095500"/>
            <a:ext cx="4762500" cy="371475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355425" y="2286000"/>
            <a:ext cx="3270849" cy="333375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06B5DD0-2BF7-41A3-9D0B-CDE81C7E47D4}"/>
              </a:ext>
            </a:extLst>
          </p:cNvPr>
          <p:cNvSpPr>
            <a:spLocks noGrp="1"/>
          </p:cNvSpPr>
          <p:nvPr/>
        </p:nvSpPr>
        <p:spPr>
          <a:xfrm>
            <a:off x="5676900" y="2095500"/>
            <a:ext cx="5905500" cy="3714750"/>
          </a:xfrm>
          <a:prstGeom prst="roundRect">
            <a:avLst>
              <a:gd name="adj" fmla="val 3077"/>
            </a:avLst>
          </a:prstGeom>
          <a:solidFill>
            <a:srgbClr val="111111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2358C2D-0A02-4D00-82BA-776B48A37EC6}"/>
              </a:ext>
            </a:extLst>
          </p:cNvPr>
          <p:cNvSpPr>
            <a:spLocks noGrp="1"/>
          </p:cNvSpPr>
          <p:nvPr/>
        </p:nvSpPr>
        <p:spPr>
          <a:xfrm>
            <a:off x="5962650" y="2343150"/>
            <a:ext cx="2952750" cy="323850"/>
          </a:xfrm>
          <a:prstGeom prst="roundRect">
            <a:avLst>
              <a:gd name="adj" fmla="val 35294"/>
            </a:avLst>
          </a:prstGeom>
          <a:solidFill>
            <a:srgbClr val="2B2B2B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F207302-021C-4386-8E01-2B71DACEDACB}"/>
              </a:ext>
            </a:extLst>
          </p:cNvPr>
          <p:cNvSpPr>
            <a:spLocks noGrp="1"/>
          </p:cNvSpPr>
          <p:nvPr/>
        </p:nvSpPr>
        <p:spPr>
          <a:xfrm>
            <a:off x="5962650" y="2343150"/>
            <a:ext cx="2952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FLEXIBLE • ALL-FOAM • NO METAL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EC2FDB-5D7C-43AB-9CC1-81D6E41C7F5A}"/>
              </a:ext>
            </a:extLst>
          </p:cNvPr>
          <p:cNvSpPr>
            <a:spLocks noGrp="1"/>
          </p:cNvSpPr>
          <p:nvPr/>
        </p:nvSpPr>
        <p:spPr>
          <a:xfrm>
            <a:off x="5962650" y="2838450"/>
            <a:ext cx="29527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025" b="1">
                <a:solidFill>
                  <a:srgbClr val="FFFFFF"/>
                </a:solidFill>
              </a:defRPr>
            </a:pPr>
            <a:r>
              <a:rPr sz="2025" b="1">
                <a:solidFill>
                  <a:srgbClr val="FFFFFF"/>
                </a:solidFill>
              </a:rPr>
              <a:t>Why we use 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27867C-295C-4D16-B75E-CA75AA9CCE61}"/>
              </a:ext>
            </a:extLst>
          </p:cNvPr>
          <p:cNvSpPr>
            <a:spLocks noGrp="1"/>
          </p:cNvSpPr>
          <p:nvPr/>
        </p:nvSpPr>
        <p:spPr>
          <a:xfrm>
            <a:off x="5962650" y="3457575"/>
            <a:ext cx="171450" cy="381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22A905-7981-40C7-8D31-91935A432B22}"/>
              </a:ext>
            </a:extLst>
          </p:cNvPr>
          <p:cNvSpPr>
            <a:spLocks noGrp="1"/>
          </p:cNvSpPr>
          <p:nvPr/>
        </p:nvSpPr>
        <p:spPr>
          <a:xfrm>
            <a:off x="6267450" y="335280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Warmer glass edge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0F7AE7-D695-4757-80E0-BBA135BC49E3}"/>
              </a:ext>
            </a:extLst>
          </p:cNvPr>
          <p:cNvSpPr>
            <a:spLocks noGrp="1"/>
          </p:cNvSpPr>
          <p:nvPr/>
        </p:nvSpPr>
        <p:spPr>
          <a:xfrm>
            <a:off x="8001000" y="3352800"/>
            <a:ext cx="3190875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2D2D2"/>
                </a:solidFill>
              </a:defRPr>
            </a:pPr>
            <a:r>
              <a:rPr sz="1050" b="0">
                <a:solidFill>
                  <a:srgbClr val="D2D2D2"/>
                </a:solidFill>
              </a:rPr>
              <a:t>Reduces thermal transfer at the perimeter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3B5730-65BF-4A49-951F-699BAB114BE1}"/>
              </a:ext>
            </a:extLst>
          </p:cNvPr>
          <p:cNvSpPr>
            <a:spLocks noGrp="1"/>
          </p:cNvSpPr>
          <p:nvPr/>
        </p:nvSpPr>
        <p:spPr>
          <a:xfrm>
            <a:off x="5962650" y="3914775"/>
            <a:ext cx="171450" cy="381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66EEB7F-9055-4AC5-88B1-F572C88E7F11}"/>
              </a:ext>
            </a:extLst>
          </p:cNvPr>
          <p:cNvSpPr>
            <a:spLocks noGrp="1"/>
          </p:cNvSpPr>
          <p:nvPr/>
        </p:nvSpPr>
        <p:spPr>
          <a:xfrm>
            <a:off x="6267450" y="381000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Lower seal stress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B5BAC22-985B-4208-9C28-A632966C33B3}"/>
              </a:ext>
            </a:extLst>
          </p:cNvPr>
          <p:cNvSpPr>
            <a:spLocks noGrp="1"/>
          </p:cNvSpPr>
          <p:nvPr/>
        </p:nvSpPr>
        <p:spPr>
          <a:xfrm>
            <a:off x="8001000" y="3810000"/>
            <a:ext cx="3190875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2D2D2"/>
                </a:solidFill>
              </a:defRPr>
            </a:pPr>
            <a:r>
              <a:rPr sz="1050" b="0">
                <a:solidFill>
                  <a:srgbClr val="D2D2D2"/>
                </a:solidFill>
              </a:rPr>
              <a:t>Expands and contracts with temperature changes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A943725-B925-4993-8717-AC8BCF1657D0}"/>
              </a:ext>
            </a:extLst>
          </p:cNvPr>
          <p:cNvSpPr>
            <a:spLocks noGrp="1"/>
          </p:cNvSpPr>
          <p:nvPr/>
        </p:nvSpPr>
        <p:spPr>
          <a:xfrm>
            <a:off x="5962650" y="4371975"/>
            <a:ext cx="171450" cy="381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AA7FDA-0850-44BA-94EF-2C9E44809F5D}"/>
              </a:ext>
            </a:extLst>
          </p:cNvPr>
          <p:cNvSpPr>
            <a:spLocks noGrp="1"/>
          </p:cNvSpPr>
          <p:nvPr/>
        </p:nvSpPr>
        <p:spPr>
          <a:xfrm>
            <a:off x="6267450" y="426720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Moisture control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17A77F1-02E2-4A8E-8AE1-FB05A34A5A95}"/>
              </a:ext>
            </a:extLst>
          </p:cNvPr>
          <p:cNvSpPr>
            <a:spLocks noGrp="1"/>
          </p:cNvSpPr>
          <p:nvPr/>
        </p:nvSpPr>
        <p:spPr>
          <a:xfrm>
            <a:off x="8001000" y="4267200"/>
            <a:ext cx="3190875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2D2D2"/>
                </a:solidFill>
              </a:defRPr>
            </a:pPr>
            <a:r>
              <a:rPr sz="1050" b="0">
                <a:solidFill>
                  <a:srgbClr val="D2D2D2"/>
                </a:solidFill>
              </a:rPr>
              <a:t>Desiccated construction protects the cavity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E1119FD-8362-4588-97FC-BDC2504D7C22}"/>
              </a:ext>
            </a:extLst>
          </p:cNvPr>
          <p:cNvSpPr>
            <a:spLocks noGrp="1"/>
          </p:cNvSpPr>
          <p:nvPr/>
        </p:nvSpPr>
        <p:spPr>
          <a:xfrm>
            <a:off x="5962650" y="4829175"/>
            <a:ext cx="171450" cy="381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9449BEA-3054-40A4-A78E-5D25F3443FA7}"/>
              </a:ext>
            </a:extLst>
          </p:cNvPr>
          <p:cNvSpPr>
            <a:spLocks noGrp="1"/>
          </p:cNvSpPr>
          <p:nvPr/>
        </p:nvSpPr>
        <p:spPr>
          <a:xfrm>
            <a:off x="6267450" y="472440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Dual-seal design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DBE7D5A-C7CF-40FB-85F8-BD6DA9E768B9}"/>
              </a:ext>
            </a:extLst>
          </p:cNvPr>
          <p:cNvSpPr>
            <a:spLocks noGrp="1"/>
          </p:cNvSpPr>
          <p:nvPr/>
        </p:nvSpPr>
        <p:spPr>
          <a:xfrm>
            <a:off x="8001000" y="4724400"/>
            <a:ext cx="3190875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2D2D2"/>
                </a:solidFill>
              </a:defRPr>
            </a:pPr>
            <a:r>
              <a:rPr sz="1050" b="0">
                <a:solidFill>
                  <a:srgbClr val="D2D2D2"/>
                </a:solidFill>
              </a:rPr>
              <a:t>Secondary sealant supports gas retention and strength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A876607-B7B9-4F86-9C73-4A479C37820C}"/>
              </a:ext>
            </a:extLst>
          </p:cNvPr>
          <p:cNvSpPr>
            <a:spLocks noGrp="1"/>
          </p:cNvSpPr>
          <p:nvPr/>
        </p:nvSpPr>
        <p:spPr>
          <a:xfrm>
            <a:off x="5962650" y="5286375"/>
            <a:ext cx="171450" cy="381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F1A04F3-A38B-4439-92EB-6AFC0452AF89}"/>
              </a:ext>
            </a:extLst>
          </p:cNvPr>
          <p:cNvSpPr>
            <a:spLocks noGrp="1"/>
          </p:cNvSpPr>
          <p:nvPr/>
        </p:nvSpPr>
        <p:spPr>
          <a:xfrm>
            <a:off x="6267450" y="5181600"/>
            <a:ext cx="17145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Clean sightline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7DF6800-DE52-492E-B77E-0F0479E6579A}"/>
              </a:ext>
            </a:extLst>
          </p:cNvPr>
          <p:cNvSpPr>
            <a:spLocks noGrp="1"/>
          </p:cNvSpPr>
          <p:nvPr/>
        </p:nvSpPr>
        <p:spPr>
          <a:xfrm>
            <a:off x="8001000" y="5181600"/>
            <a:ext cx="3190875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2D2D2"/>
                </a:solidFill>
              </a:defRPr>
            </a:pPr>
            <a:r>
              <a:rPr sz="1050" b="0">
                <a:solidFill>
                  <a:srgbClr val="D2D2D2"/>
                </a:solidFill>
              </a:rPr>
              <a:t>A narrow, continuous edge appearance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04B551F-AE26-48D2-B838-93719CA67DC0}"/>
              </a:ext>
            </a:extLst>
          </p:cNvPr>
          <p:cNvSpPr>
            <a:spLocks noGrp="1"/>
          </p:cNvSpPr>
          <p:nvPr/>
        </p:nvSpPr>
        <p:spPr>
          <a:xfrm>
            <a:off x="609600" y="5981700"/>
            <a:ext cx="109728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171717"/>
                </a:solidFill>
              </a:defRPr>
            </a:pPr>
            <a:r>
              <a:rPr sz="1125" b="1">
                <a:solidFill>
                  <a:srgbClr val="171717"/>
                </a:solidFill>
              </a:rPr>
              <a:t>Exact Super Spacer profile and secondary sealant follow our approved production specification.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25C9970-533D-43F7-AC77-EE928EB217C5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Quanex Super Spacer dual-seal product page; manufacturer-provided construction diagram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51303AB5-264C-47DA-8586-B69A2CCF714B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613208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7FB0A4E2-D7A2-46EC-9A4C-A914F233487C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OUR GLASS MENU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3393B0-1195-4C2A-917D-344B2DA5CC71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Three Low‑E packages—clearly defined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E26543-B898-463D-8256-76DEAAE83D67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Tempered and laminated glass are also available for applicable safety, security and specialty requirements.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3964CC-506E-4874-AB43-0F258CDB8B8D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37C2D85-292C-47FD-AFB9-84FFE842B5D5}"/>
              </a:ext>
            </a:extLst>
          </p:cNvPr>
          <p:cNvSpPr>
            <a:spLocks noGrp="1"/>
          </p:cNvSpPr>
          <p:nvPr/>
        </p:nvSpPr>
        <p:spPr>
          <a:xfrm>
            <a:off x="609600" y="2057400"/>
            <a:ext cx="10972800" cy="457200"/>
          </a:xfrm>
          <a:prstGeom prst="rect">
            <a:avLst/>
          </a:prstGeom>
          <a:solidFill>
            <a:srgbClr val="111111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4EBF5B-8A47-4E7A-850C-4CCEC5FD8604}"/>
              </a:ext>
            </a:extLst>
          </p:cNvPr>
          <p:cNvSpPr>
            <a:spLocks noGrp="1"/>
          </p:cNvSpPr>
          <p:nvPr/>
        </p:nvSpPr>
        <p:spPr>
          <a:xfrm>
            <a:off x="742950" y="2114550"/>
            <a:ext cx="29146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Package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764BE0-0D83-4410-AB37-C47470164993}"/>
              </a:ext>
            </a:extLst>
          </p:cNvPr>
          <p:cNvSpPr>
            <a:spLocks noGrp="1"/>
          </p:cNvSpPr>
          <p:nvPr/>
        </p:nvSpPr>
        <p:spPr>
          <a:xfrm>
            <a:off x="3924300" y="2114550"/>
            <a:ext cx="1714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Glass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00FD1E-E846-4D00-BF1D-D077502AFB8C}"/>
              </a:ext>
            </a:extLst>
          </p:cNvPr>
          <p:cNvSpPr>
            <a:spLocks noGrp="1"/>
          </p:cNvSpPr>
          <p:nvPr/>
        </p:nvSpPr>
        <p:spPr>
          <a:xfrm>
            <a:off x="5905500" y="2114550"/>
            <a:ext cx="169545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Neat+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D12438-7D39-41A1-86B0-0214A6397728}"/>
              </a:ext>
            </a:extLst>
          </p:cNvPr>
          <p:cNvSpPr>
            <a:spLocks noGrp="1"/>
          </p:cNvSpPr>
          <p:nvPr/>
        </p:nvSpPr>
        <p:spPr>
          <a:xfrm>
            <a:off x="7867650" y="2114550"/>
            <a:ext cx="35814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Availability / purpose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C434CF-C5B9-443F-86E2-384D2CE691EB}"/>
              </a:ext>
            </a:extLst>
          </p:cNvPr>
          <p:cNvSpPr>
            <a:spLocks noGrp="1"/>
          </p:cNvSpPr>
          <p:nvPr/>
        </p:nvSpPr>
        <p:spPr>
          <a:xfrm>
            <a:off x="609600" y="2514600"/>
            <a:ext cx="10972800" cy="609600"/>
          </a:xfrm>
          <a:prstGeom prst="rect">
            <a:avLst/>
          </a:prstGeom>
          <a:solidFill>
            <a:srgbClr val="EDF6F7"/>
          </a:solidFill>
          <a:ln w="4763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7D0FE9A-0E3C-4B80-975F-EE91A331536F}"/>
              </a:ext>
            </a:extLst>
          </p:cNvPr>
          <p:cNvSpPr>
            <a:spLocks noGrp="1"/>
          </p:cNvSpPr>
          <p:nvPr/>
        </p:nvSpPr>
        <p:spPr>
          <a:xfrm>
            <a:off x="742950" y="2581275"/>
            <a:ext cx="29146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Passive-solar package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A1463A-080D-4AEA-B6E6-EC1046802DB3}"/>
              </a:ext>
            </a:extLst>
          </p:cNvPr>
          <p:cNvSpPr>
            <a:spLocks noGrp="1"/>
          </p:cNvSpPr>
          <p:nvPr/>
        </p:nvSpPr>
        <p:spPr>
          <a:xfrm>
            <a:off x="3924300" y="2581275"/>
            <a:ext cx="1714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LoĒ‑180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D30DDF-65EB-4FE7-A749-F8D53472F9FB}"/>
              </a:ext>
            </a:extLst>
          </p:cNvPr>
          <p:cNvSpPr>
            <a:spLocks noGrp="1"/>
          </p:cNvSpPr>
          <p:nvPr/>
        </p:nvSpPr>
        <p:spPr>
          <a:xfrm>
            <a:off x="5905500" y="2581275"/>
            <a:ext cx="16954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Not included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72CD9DC-C40E-4E14-97A6-A28A75562CE1}"/>
              </a:ext>
            </a:extLst>
          </p:cNvPr>
          <p:cNvSpPr>
            <a:spLocks noGrp="1"/>
          </p:cNvSpPr>
          <p:nvPr/>
        </p:nvSpPr>
        <p:spPr>
          <a:xfrm>
            <a:off x="7867650" y="2581275"/>
            <a:ext cx="35814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High solar gain; double or triple pane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CB36F5F-0C2A-4A75-9664-719F9A0501A2}"/>
              </a:ext>
            </a:extLst>
          </p:cNvPr>
          <p:cNvSpPr>
            <a:spLocks noGrp="1"/>
          </p:cNvSpPr>
          <p:nvPr/>
        </p:nvSpPr>
        <p:spPr>
          <a:xfrm>
            <a:off x="609600" y="3124200"/>
            <a:ext cx="10972800" cy="609600"/>
          </a:xfrm>
          <a:prstGeom prst="rect">
            <a:avLst/>
          </a:prstGeom>
          <a:solidFill>
            <a:srgbClr val="FFFFFF"/>
          </a:solidFill>
          <a:ln w="4763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FB4B77B-0396-47C5-B425-D8D566695C72}"/>
              </a:ext>
            </a:extLst>
          </p:cNvPr>
          <p:cNvSpPr>
            <a:spLocks noGrp="1"/>
          </p:cNvSpPr>
          <p:nvPr/>
        </p:nvSpPr>
        <p:spPr>
          <a:xfrm>
            <a:off x="742950" y="3190875"/>
            <a:ext cx="29146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Balanced package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959B5CC-36FC-41B3-9691-1C0405C5E3D8}"/>
              </a:ext>
            </a:extLst>
          </p:cNvPr>
          <p:cNvSpPr>
            <a:spLocks noGrp="1"/>
          </p:cNvSpPr>
          <p:nvPr/>
        </p:nvSpPr>
        <p:spPr>
          <a:xfrm>
            <a:off x="3924300" y="3190875"/>
            <a:ext cx="1714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LoĒ²‑272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96E1E82-DA3F-4E3C-8912-9344BB2E8910}"/>
              </a:ext>
            </a:extLst>
          </p:cNvPr>
          <p:cNvSpPr>
            <a:spLocks noGrp="1"/>
          </p:cNvSpPr>
          <p:nvPr/>
        </p:nvSpPr>
        <p:spPr>
          <a:xfrm>
            <a:off x="5905500" y="3190875"/>
            <a:ext cx="16954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Included free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F4F5AC-50C0-4946-9667-269358B7C3BE}"/>
              </a:ext>
            </a:extLst>
          </p:cNvPr>
          <p:cNvSpPr>
            <a:spLocks noGrp="1"/>
          </p:cNvSpPr>
          <p:nvPr/>
        </p:nvSpPr>
        <p:spPr>
          <a:xfrm>
            <a:off x="7867650" y="3190875"/>
            <a:ext cx="35814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All-season control; double or triple pane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B01B678-6160-4336-8A72-E1DC4E5DF7AD}"/>
              </a:ext>
            </a:extLst>
          </p:cNvPr>
          <p:cNvSpPr>
            <a:spLocks noGrp="1"/>
          </p:cNvSpPr>
          <p:nvPr/>
        </p:nvSpPr>
        <p:spPr>
          <a:xfrm>
            <a:off x="609600" y="3733800"/>
            <a:ext cx="10972800" cy="609600"/>
          </a:xfrm>
          <a:prstGeom prst="rect">
            <a:avLst/>
          </a:prstGeom>
          <a:solidFill>
            <a:srgbClr val="EDF6F7"/>
          </a:solidFill>
          <a:ln w="4763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649B881-DE80-4C6B-8EFE-D7B155BA2073}"/>
              </a:ext>
            </a:extLst>
          </p:cNvPr>
          <p:cNvSpPr>
            <a:spLocks noGrp="1"/>
          </p:cNvSpPr>
          <p:nvPr/>
        </p:nvSpPr>
        <p:spPr>
          <a:xfrm>
            <a:off x="742950" y="3800475"/>
            <a:ext cx="29146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Solar-control package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51654F5-BD97-40F0-875A-0F3033C25A9E}"/>
              </a:ext>
            </a:extLst>
          </p:cNvPr>
          <p:cNvSpPr>
            <a:spLocks noGrp="1"/>
          </p:cNvSpPr>
          <p:nvPr/>
        </p:nvSpPr>
        <p:spPr>
          <a:xfrm>
            <a:off x="3924300" y="3800475"/>
            <a:ext cx="1714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LoĒ³‑366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E5912B6-E61B-44CF-8DE6-D0DCE9E6A533}"/>
              </a:ext>
            </a:extLst>
          </p:cNvPr>
          <p:cNvSpPr>
            <a:spLocks noGrp="1"/>
          </p:cNvSpPr>
          <p:nvPr/>
        </p:nvSpPr>
        <p:spPr>
          <a:xfrm>
            <a:off x="5905500" y="3800475"/>
            <a:ext cx="16954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Included free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D576B02-2320-4941-86C4-BCDD09A04484}"/>
              </a:ext>
            </a:extLst>
          </p:cNvPr>
          <p:cNvSpPr>
            <a:spLocks noGrp="1"/>
          </p:cNvSpPr>
          <p:nvPr/>
        </p:nvSpPr>
        <p:spPr>
          <a:xfrm>
            <a:off x="7867650" y="3800475"/>
            <a:ext cx="35814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Low SHGC and strong UV reduction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7E0328D-31B4-4FF1-A6B1-8523BE8D9339}"/>
              </a:ext>
            </a:extLst>
          </p:cNvPr>
          <p:cNvSpPr>
            <a:spLocks noGrp="1"/>
          </p:cNvSpPr>
          <p:nvPr/>
        </p:nvSpPr>
        <p:spPr>
          <a:xfrm>
            <a:off x="609600" y="4343400"/>
            <a:ext cx="10972800" cy="609600"/>
          </a:xfrm>
          <a:prstGeom prst="rect">
            <a:avLst/>
          </a:prstGeom>
          <a:solidFill>
            <a:srgbClr val="FFFFFF"/>
          </a:solidFill>
          <a:ln w="4763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C7798E9-A71C-458C-A986-F5FFD590F32E}"/>
              </a:ext>
            </a:extLst>
          </p:cNvPr>
          <p:cNvSpPr>
            <a:spLocks noGrp="1"/>
          </p:cNvSpPr>
          <p:nvPr/>
        </p:nvSpPr>
        <p:spPr>
          <a:xfrm>
            <a:off x="742950" y="4410075"/>
            <a:ext cx="29146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Tempered glass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EF9480-2578-4688-B98A-A09BA4565A32}"/>
              </a:ext>
            </a:extLst>
          </p:cNvPr>
          <p:cNvSpPr>
            <a:spLocks noGrp="1"/>
          </p:cNvSpPr>
          <p:nvPr/>
        </p:nvSpPr>
        <p:spPr>
          <a:xfrm>
            <a:off x="3924300" y="4410075"/>
            <a:ext cx="1714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Available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F020984-057F-4850-8BC9-81B7859F2AD6}"/>
              </a:ext>
            </a:extLst>
          </p:cNvPr>
          <p:cNvSpPr>
            <a:spLocks noGrp="1"/>
          </p:cNvSpPr>
          <p:nvPr/>
        </p:nvSpPr>
        <p:spPr>
          <a:xfrm>
            <a:off x="5905500" y="4410075"/>
            <a:ext cx="16954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Per package rule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ACC432C-AB0B-41B9-AE98-C2A8C0CF472F}"/>
              </a:ext>
            </a:extLst>
          </p:cNvPr>
          <p:cNvSpPr>
            <a:spLocks noGrp="1"/>
          </p:cNvSpPr>
          <p:nvPr/>
        </p:nvSpPr>
        <p:spPr>
          <a:xfrm>
            <a:off x="7867650" y="4410075"/>
            <a:ext cx="35814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Safety glazing where required or specified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9F98440-71C5-41ED-A3DD-2B923612FD9A}"/>
              </a:ext>
            </a:extLst>
          </p:cNvPr>
          <p:cNvSpPr>
            <a:spLocks noGrp="1"/>
          </p:cNvSpPr>
          <p:nvPr/>
        </p:nvSpPr>
        <p:spPr>
          <a:xfrm>
            <a:off x="609600" y="4953000"/>
            <a:ext cx="10972800" cy="609600"/>
          </a:xfrm>
          <a:prstGeom prst="rect">
            <a:avLst/>
          </a:prstGeom>
          <a:solidFill>
            <a:srgbClr val="EDF6F7"/>
          </a:solidFill>
          <a:ln w="4763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7E7E7B7-DB68-425D-A16D-942B20716B48}"/>
              </a:ext>
            </a:extLst>
          </p:cNvPr>
          <p:cNvSpPr>
            <a:spLocks noGrp="1"/>
          </p:cNvSpPr>
          <p:nvPr/>
        </p:nvSpPr>
        <p:spPr>
          <a:xfrm>
            <a:off x="742950" y="5019675"/>
            <a:ext cx="29146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Laminated glass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5F96753-301F-43A0-A4E5-C5ED2A9EF0CA}"/>
              </a:ext>
            </a:extLst>
          </p:cNvPr>
          <p:cNvSpPr>
            <a:spLocks noGrp="1"/>
          </p:cNvSpPr>
          <p:nvPr/>
        </p:nvSpPr>
        <p:spPr>
          <a:xfrm>
            <a:off x="3924300" y="5019675"/>
            <a:ext cx="17145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Available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2BBCB52-4943-4FA4-B1DF-810DB686B6AA}"/>
              </a:ext>
            </a:extLst>
          </p:cNvPr>
          <p:cNvSpPr>
            <a:spLocks noGrp="1"/>
          </p:cNvSpPr>
          <p:nvPr/>
        </p:nvSpPr>
        <p:spPr>
          <a:xfrm>
            <a:off x="5905500" y="5019675"/>
            <a:ext cx="169545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Per package rule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C3DF372-039C-46DE-8022-F81B0673DAD3}"/>
              </a:ext>
            </a:extLst>
          </p:cNvPr>
          <p:cNvSpPr>
            <a:spLocks noGrp="1"/>
          </p:cNvSpPr>
          <p:nvPr/>
        </p:nvSpPr>
        <p:spPr>
          <a:xfrm>
            <a:off x="7867650" y="5019675"/>
            <a:ext cx="3581400" cy="4762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Safety, security, sound or specialty use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BA9D19DC-5005-45CA-8071-50C5C9416C69}"/>
              </a:ext>
            </a:extLst>
          </p:cNvPr>
          <p:cNvSpPr>
            <a:spLocks noGrp="1"/>
          </p:cNvSpPr>
          <p:nvPr/>
        </p:nvSpPr>
        <p:spPr>
          <a:xfrm>
            <a:off x="609600" y="5762625"/>
            <a:ext cx="10972800" cy="457200"/>
          </a:xfrm>
          <a:prstGeom prst="roundRect">
            <a:avLst>
              <a:gd name="adj" fmla="val 25000"/>
            </a:avLst>
          </a:prstGeom>
          <a:solidFill>
            <a:srgbClr val="FFF1F2"/>
          </a:solidFill>
          <a:ln w="9525">
            <a:solidFill>
              <a:srgbClr val="E7A3A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4F861B1-797A-4D24-A166-210636B57F9B}"/>
              </a:ext>
            </a:extLst>
          </p:cNvPr>
          <p:cNvSpPr>
            <a:spLocks noGrp="1"/>
          </p:cNvSpPr>
          <p:nvPr/>
        </p:nvSpPr>
        <p:spPr>
          <a:xfrm>
            <a:off x="800100" y="5829300"/>
            <a:ext cx="10572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1">
                <a:solidFill>
                  <a:srgbClr val="171717"/>
                </a:solidFill>
              </a:defRPr>
            </a:pPr>
            <a:r>
              <a:rPr sz="1125" b="1">
                <a:solidFill>
                  <a:srgbClr val="171717"/>
                </a:solidFill>
              </a:rPr>
              <a:t>ER ratings are not provided for tempered or laminated sealed units. Published performance values elsewhere in this guide are center-of-glass data.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1C88A4C-1174-4AAC-B83F-90E6C8862A42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HTR Solutions product availability; Cardinal performance data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5A3E89-0D62-405D-9F95-086A365557C3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56682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7720DC2-7E6D-40F5-AA3C-965A30B6DD9A}"/>
              </a:ext>
            </a:extLst>
          </p:cNvPr>
          <p:cNvSpPr>
            <a:spLocks noGrp="1"/>
          </p:cNvSpPr>
          <p:nvPr/>
        </p:nvSpPr>
        <p:spPr>
          <a:xfrm>
            <a:off x="609600" y="514350"/>
            <a:ext cx="38100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THE TAKEAWAY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8EBA33-9DEF-4774-8A79-D22FC486BF96}"/>
              </a:ext>
            </a:extLst>
          </p:cNvPr>
          <p:cNvSpPr>
            <a:spLocks noGrp="1"/>
          </p:cNvSpPr>
          <p:nvPr/>
        </p:nvSpPr>
        <p:spPr>
          <a:xfrm>
            <a:off x="609600" y="876300"/>
            <a:ext cx="6667500" cy="990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Specify the glass package,</a:t>
            </a:r>
          </a:p>
          <a:p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not just “Low‑E.”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2F3E7CB-0A68-40BB-ADE5-F97DB55A2949}"/>
              </a:ext>
            </a:extLst>
          </p:cNvPr>
          <p:cNvSpPr>
            <a:spLocks noGrp="1"/>
          </p:cNvSpPr>
          <p:nvPr/>
        </p:nvSpPr>
        <p:spPr>
          <a:xfrm>
            <a:off x="609600" y="2381250"/>
            <a:ext cx="5105400" cy="990600"/>
          </a:xfrm>
          <a:prstGeom prst="roundRect">
            <a:avLst>
              <a:gd name="adj" fmla="val 11538"/>
            </a:avLst>
          </a:prstGeom>
          <a:solidFill>
            <a:srgbClr val="202020"/>
          </a:solidFill>
          <a:ln w="9525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08B7FE6-EACC-4563-99F5-2588F46087D9}"/>
              </a:ext>
            </a:extLst>
          </p:cNvPr>
          <p:cNvSpPr>
            <a:spLocks noGrp="1"/>
          </p:cNvSpPr>
          <p:nvPr/>
        </p:nvSpPr>
        <p:spPr>
          <a:xfrm>
            <a:off x="800100" y="2571750"/>
            <a:ext cx="419100" cy="323850"/>
          </a:xfrm>
          <a:prstGeom prst="roundRect">
            <a:avLst>
              <a:gd name="adj" fmla="val 35294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5E189E-691F-4CF5-A2AD-698E48FE6A0D}"/>
              </a:ext>
            </a:extLst>
          </p:cNvPr>
          <p:cNvSpPr>
            <a:spLocks noGrp="1"/>
          </p:cNvSpPr>
          <p:nvPr/>
        </p:nvSpPr>
        <p:spPr>
          <a:xfrm>
            <a:off x="800100" y="2571750"/>
            <a:ext cx="4191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A130150-F5FC-40B2-9CD6-9C62B4CA064D}"/>
              </a:ext>
            </a:extLst>
          </p:cNvPr>
          <p:cNvSpPr>
            <a:spLocks noGrp="1"/>
          </p:cNvSpPr>
          <p:nvPr/>
        </p:nvSpPr>
        <p:spPr>
          <a:xfrm>
            <a:off x="1390650" y="2514600"/>
            <a:ext cx="1905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Three Low‑E choices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45291FA-5297-47A1-B985-34B7EABF140C}"/>
              </a:ext>
            </a:extLst>
          </p:cNvPr>
          <p:cNvSpPr>
            <a:spLocks noGrp="1"/>
          </p:cNvSpPr>
          <p:nvPr/>
        </p:nvSpPr>
        <p:spPr>
          <a:xfrm>
            <a:off x="1390650" y="2847975"/>
            <a:ext cx="4000500" cy="3714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D5D5D5"/>
                </a:solidFill>
              </a:defRPr>
            </a:pPr>
            <a:r>
              <a:rPr sz="1125" b="0">
                <a:solidFill>
                  <a:srgbClr val="D5D5D5"/>
                </a:solidFill>
              </a:rPr>
              <a:t>180, 272 or 366—no other Low‑E options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A37E9BD-9500-4B2A-B463-23595F270151}"/>
              </a:ext>
            </a:extLst>
          </p:cNvPr>
          <p:cNvSpPr>
            <a:spLocks noGrp="1"/>
          </p:cNvSpPr>
          <p:nvPr/>
        </p:nvSpPr>
        <p:spPr>
          <a:xfrm>
            <a:off x="6096000" y="2381250"/>
            <a:ext cx="5105400" cy="990600"/>
          </a:xfrm>
          <a:prstGeom prst="roundRect">
            <a:avLst>
              <a:gd name="adj" fmla="val 11538"/>
            </a:avLst>
          </a:prstGeom>
          <a:solidFill>
            <a:srgbClr val="202020"/>
          </a:solidFill>
          <a:ln w="9525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9596AAA-0D54-4755-921E-CF139B7D9FF5}"/>
              </a:ext>
            </a:extLst>
          </p:cNvPr>
          <p:cNvSpPr>
            <a:spLocks noGrp="1"/>
          </p:cNvSpPr>
          <p:nvPr/>
        </p:nvSpPr>
        <p:spPr>
          <a:xfrm>
            <a:off x="6286500" y="2571750"/>
            <a:ext cx="419100" cy="323850"/>
          </a:xfrm>
          <a:prstGeom prst="roundRect">
            <a:avLst>
              <a:gd name="adj" fmla="val 35294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ACE9B4-D19D-46F6-A01D-D177C1679EEE}"/>
              </a:ext>
            </a:extLst>
          </p:cNvPr>
          <p:cNvSpPr>
            <a:spLocks noGrp="1"/>
          </p:cNvSpPr>
          <p:nvPr/>
        </p:nvSpPr>
        <p:spPr>
          <a:xfrm>
            <a:off x="6286500" y="2571750"/>
            <a:ext cx="4191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278A5B0-AEC9-437E-833F-C57BCB878619}"/>
              </a:ext>
            </a:extLst>
          </p:cNvPr>
          <p:cNvSpPr>
            <a:spLocks noGrp="1"/>
          </p:cNvSpPr>
          <p:nvPr/>
        </p:nvSpPr>
        <p:spPr>
          <a:xfrm>
            <a:off x="6877050" y="2514600"/>
            <a:ext cx="1905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Pane count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5C0E0C-93BB-4258-A48D-159E0FC83D75}"/>
              </a:ext>
            </a:extLst>
          </p:cNvPr>
          <p:cNvSpPr>
            <a:spLocks noGrp="1"/>
          </p:cNvSpPr>
          <p:nvPr/>
        </p:nvSpPr>
        <p:spPr>
          <a:xfrm>
            <a:off x="6877050" y="2847975"/>
            <a:ext cx="4000500" cy="3714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D5D5D5"/>
                </a:solidFill>
              </a:defRPr>
            </a:pPr>
            <a:r>
              <a:rPr sz="1125" b="0">
                <a:solidFill>
                  <a:srgbClr val="D5D5D5"/>
                </a:solidFill>
              </a:rPr>
              <a:t>Double or triple insulated glass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F91F88B-2FC6-417A-B5CF-F878AA855E57}"/>
              </a:ext>
            </a:extLst>
          </p:cNvPr>
          <p:cNvSpPr>
            <a:spLocks noGrp="1"/>
          </p:cNvSpPr>
          <p:nvPr/>
        </p:nvSpPr>
        <p:spPr>
          <a:xfrm>
            <a:off x="609600" y="3619500"/>
            <a:ext cx="5105400" cy="990600"/>
          </a:xfrm>
          <a:prstGeom prst="roundRect">
            <a:avLst>
              <a:gd name="adj" fmla="val 11538"/>
            </a:avLst>
          </a:prstGeom>
          <a:solidFill>
            <a:srgbClr val="202020"/>
          </a:solidFill>
          <a:ln w="9525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88D238D-1C5F-4D69-A47A-1B44311A139A}"/>
              </a:ext>
            </a:extLst>
          </p:cNvPr>
          <p:cNvSpPr>
            <a:spLocks noGrp="1"/>
          </p:cNvSpPr>
          <p:nvPr/>
        </p:nvSpPr>
        <p:spPr>
          <a:xfrm>
            <a:off x="800100" y="3810000"/>
            <a:ext cx="419100" cy="323850"/>
          </a:xfrm>
          <a:prstGeom prst="roundRect">
            <a:avLst>
              <a:gd name="adj" fmla="val 35294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CB0E54-676D-4B0B-8773-83422EE456B1}"/>
              </a:ext>
            </a:extLst>
          </p:cNvPr>
          <p:cNvSpPr>
            <a:spLocks noGrp="1"/>
          </p:cNvSpPr>
          <p:nvPr/>
        </p:nvSpPr>
        <p:spPr>
          <a:xfrm>
            <a:off x="800100" y="3810000"/>
            <a:ext cx="4191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A2B7E00-CA5A-4426-B584-7A364D22432B}"/>
              </a:ext>
            </a:extLst>
          </p:cNvPr>
          <p:cNvSpPr>
            <a:spLocks noGrp="1"/>
          </p:cNvSpPr>
          <p:nvPr/>
        </p:nvSpPr>
        <p:spPr>
          <a:xfrm>
            <a:off x="1390650" y="3752850"/>
            <a:ext cx="1905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Argon + Super Spacer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3A6281D-DECF-43E9-B79C-3F6E59E0F2FD}"/>
              </a:ext>
            </a:extLst>
          </p:cNvPr>
          <p:cNvSpPr>
            <a:spLocks noGrp="1"/>
          </p:cNvSpPr>
          <p:nvPr/>
        </p:nvSpPr>
        <p:spPr>
          <a:xfrm>
            <a:off x="1390650" y="4086225"/>
            <a:ext cx="4000500" cy="3714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D5D5D5"/>
                </a:solidFill>
              </a:defRPr>
            </a:pPr>
            <a:r>
              <a:rPr sz="1125" b="0">
                <a:solidFill>
                  <a:srgbClr val="D5D5D5"/>
                </a:solidFill>
              </a:rPr>
              <a:t>Protect thermal performance and edge durability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E7F0399-327F-4B12-ACE6-63D2026BEBA5}"/>
              </a:ext>
            </a:extLst>
          </p:cNvPr>
          <p:cNvSpPr>
            <a:spLocks noGrp="1"/>
          </p:cNvSpPr>
          <p:nvPr/>
        </p:nvSpPr>
        <p:spPr>
          <a:xfrm>
            <a:off x="6096000" y="3619500"/>
            <a:ext cx="5105400" cy="990600"/>
          </a:xfrm>
          <a:prstGeom prst="roundRect">
            <a:avLst>
              <a:gd name="adj" fmla="val 11538"/>
            </a:avLst>
          </a:prstGeom>
          <a:solidFill>
            <a:srgbClr val="202020"/>
          </a:solidFill>
          <a:ln w="9525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BE2D4E6E-70AF-4DB4-B84C-778B2C27530C}"/>
              </a:ext>
            </a:extLst>
          </p:cNvPr>
          <p:cNvSpPr>
            <a:spLocks noGrp="1"/>
          </p:cNvSpPr>
          <p:nvPr/>
        </p:nvSpPr>
        <p:spPr>
          <a:xfrm>
            <a:off x="6286500" y="3810000"/>
            <a:ext cx="419100" cy="323850"/>
          </a:xfrm>
          <a:prstGeom prst="roundRect">
            <a:avLst>
              <a:gd name="adj" fmla="val 35294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DFE1D1E-B50D-477A-A752-8B96CB7F4C97}"/>
              </a:ext>
            </a:extLst>
          </p:cNvPr>
          <p:cNvSpPr>
            <a:spLocks noGrp="1"/>
          </p:cNvSpPr>
          <p:nvPr/>
        </p:nvSpPr>
        <p:spPr>
          <a:xfrm>
            <a:off x="6286500" y="3810000"/>
            <a:ext cx="4191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A704DF5-615B-44CC-BDF2-DFCC18B1A346}"/>
              </a:ext>
            </a:extLst>
          </p:cNvPr>
          <p:cNvSpPr>
            <a:spLocks noGrp="1"/>
          </p:cNvSpPr>
          <p:nvPr/>
        </p:nvSpPr>
        <p:spPr>
          <a:xfrm>
            <a:off x="6877050" y="3752850"/>
            <a:ext cx="1905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Neat+ rule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C98EE44-1A33-438B-A599-A9F4FC8EFDFD}"/>
              </a:ext>
            </a:extLst>
          </p:cNvPr>
          <p:cNvSpPr>
            <a:spLocks noGrp="1"/>
          </p:cNvSpPr>
          <p:nvPr/>
        </p:nvSpPr>
        <p:spPr>
          <a:xfrm>
            <a:off x="6877050" y="4086225"/>
            <a:ext cx="4000500" cy="3714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D5D5D5"/>
                </a:solidFill>
              </a:defRPr>
            </a:pPr>
            <a:r>
              <a:rPr sz="1125" b="0">
                <a:solidFill>
                  <a:srgbClr val="D5D5D5"/>
                </a:solidFill>
              </a:rPr>
              <a:t>Free with 272 and 366; not offered on 180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7843266-C690-4E96-B206-F614CAD74CF1}"/>
              </a:ext>
            </a:extLst>
          </p:cNvPr>
          <p:cNvSpPr>
            <a:spLocks noGrp="1"/>
          </p:cNvSpPr>
          <p:nvPr/>
        </p:nvSpPr>
        <p:spPr>
          <a:xfrm>
            <a:off x="609600" y="5010150"/>
            <a:ext cx="19050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Primary sources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12CE9D4-7FF0-419C-91B0-CEB4AB5E247C}"/>
              </a:ext>
            </a:extLst>
          </p:cNvPr>
          <p:cNvSpPr>
            <a:spLocks noGrp="1"/>
          </p:cNvSpPr>
          <p:nvPr/>
        </p:nvSpPr>
        <p:spPr>
          <a:xfrm>
            <a:off x="609600" y="5353050"/>
            <a:ext cx="990600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BBD3DA"/>
                </a:solidFill>
              </a:defRPr>
            </a:pPr>
            <a:r>
              <a:rPr sz="1050" b="0">
                <a:solidFill>
                  <a:srgbClr val="BBD3DA"/>
                </a:solidFill>
              </a:rPr>
              <a:t>cardinalcorp.com/products/coated-glass  •  quanex.com/product/insulating-glass-spacers/dual-seal</a:t>
            </a:r>
          </a:p>
          <a:p>
            <a:pPr algn="l">
              <a:defRPr sz="1050" b="0">
                <a:solidFill>
                  <a:srgbClr val="BBD3DA"/>
                </a:solidFill>
              </a:defRPr>
            </a:pPr>
            <a:r>
              <a:rPr sz="1050" b="0">
                <a:solidFill>
                  <a:srgbClr val="BBD3DA"/>
                </a:solidFill>
              </a:rPr>
              <a:t>Technical bulletins: Cardinal CG09–12/24 and CG04–06/24  •  Manufacturer IGU specification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79C8213-B1C2-4D9B-B1F2-22B888320488}"/>
              </a:ext>
            </a:extLst>
          </p:cNvPr>
          <p:cNvSpPr>
            <a:spLocks noGrp="1"/>
          </p:cNvSpPr>
          <p:nvPr/>
        </p:nvSpPr>
        <p:spPr>
          <a:xfrm>
            <a:off x="609600" y="6191250"/>
            <a:ext cx="952500" cy="47625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32ECAC-E6C0-4E00-A112-0A685CB919B6}"/>
              </a:ext>
            </a:extLst>
          </p:cNvPr>
          <p:cNvSpPr>
            <a:spLocks noGrp="1"/>
          </p:cNvSpPr>
          <p:nvPr/>
        </p:nvSpPr>
        <p:spPr>
          <a:xfrm>
            <a:off x="1752600" y="6038850"/>
            <a:ext cx="8572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Tempered and laminated options are available; ER ratings are not provided on those units.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F7192D-EDB2-4BF8-93B1-C96EEBF35B01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Prepared from Cardinal Glass and Quanex primary sources • July 2026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6E47B40-91ED-4D1F-B6D0-3A4C5CEFF195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11078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03BB999-10A2-478E-8E96-1A272CC4DD24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START WITH THE CLIMATE GOAL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2800B6F-84C1-4064-A3D5-BA15F403967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The coating controls solar heat—not just heat loss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62A252-95BF-4B7F-B491-D35F029945AE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Choose the solar-gain strategy first; then choose pane count, argon fill and Super Spacer®.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32F865A-52B1-4817-B4CF-396E711A560B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EC88467-CE93-406B-B987-B115209010C0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3352800" cy="30480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63597E-4475-4F28-AFD6-A4DB010439FA}"/>
              </a:ext>
            </a:extLst>
          </p:cNvPr>
          <p:cNvSpPr>
            <a:spLocks noGrp="1"/>
          </p:cNvSpPr>
          <p:nvPr/>
        </p:nvSpPr>
        <p:spPr>
          <a:xfrm>
            <a:off x="609600" y="2190750"/>
            <a:ext cx="3352800" cy="76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4C707FB-0765-475E-A74C-B091B5FC82AB}"/>
              </a:ext>
            </a:extLst>
          </p:cNvPr>
          <p:cNvSpPr>
            <a:spLocks noGrp="1"/>
          </p:cNvSpPr>
          <p:nvPr/>
        </p:nvSpPr>
        <p:spPr>
          <a:xfrm>
            <a:off x="838200" y="2457450"/>
            <a:ext cx="28956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1">
                <a:solidFill>
                  <a:srgbClr val="D50000"/>
                </a:solidFill>
              </a:defRPr>
            </a:pPr>
            <a:r>
              <a:rPr sz="900" b="1">
                <a:solidFill>
                  <a:srgbClr val="D50000"/>
                </a:solidFill>
              </a:rPr>
              <a:t>COLDEST / PASSIVE SOLAR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593DCF-2F91-4B3E-B066-8684D7A28BCD}"/>
              </a:ext>
            </a:extLst>
          </p:cNvPr>
          <p:cNvSpPr>
            <a:spLocks noGrp="1"/>
          </p:cNvSpPr>
          <p:nvPr/>
        </p:nvSpPr>
        <p:spPr>
          <a:xfrm>
            <a:off x="838200" y="2895600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400" b="1">
                <a:solidFill>
                  <a:srgbClr val="171717"/>
                </a:solidFill>
              </a:defRPr>
            </a:pPr>
            <a:r>
              <a:rPr sz="2400" b="1">
                <a:solidFill>
                  <a:srgbClr val="171717"/>
                </a:solidFill>
              </a:rPr>
              <a:t>LoĒ‑180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ED2AFD-81B2-4F6E-8718-0E14E66F24C5}"/>
              </a:ext>
            </a:extLst>
          </p:cNvPr>
          <p:cNvSpPr>
            <a:spLocks noGrp="1"/>
          </p:cNvSpPr>
          <p:nvPr/>
        </p:nvSpPr>
        <p:spPr>
          <a:xfrm>
            <a:off x="838200" y="3524250"/>
            <a:ext cx="28956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1">
                <a:solidFill>
                  <a:srgbClr val="171717"/>
                </a:solidFill>
              </a:defRPr>
            </a:pPr>
            <a:r>
              <a:rPr sz="1575" b="1">
                <a:solidFill>
                  <a:srgbClr val="171717"/>
                </a:solidFill>
              </a:rPr>
              <a:t>Welcomes winter sun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25851-2501-4836-904E-558F8249148F}"/>
              </a:ext>
            </a:extLst>
          </p:cNvPr>
          <p:cNvSpPr>
            <a:spLocks noGrp="1"/>
          </p:cNvSpPr>
          <p:nvPr/>
        </p:nvSpPr>
        <p:spPr>
          <a:xfrm>
            <a:off x="838200" y="3952875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686868"/>
                </a:solidFill>
              </a:defRPr>
            </a:pPr>
            <a:r>
              <a:rPr sz="1200" b="0">
                <a:solidFill>
                  <a:srgbClr val="686868"/>
                </a:solidFill>
              </a:rPr>
              <a:t>High solar gain • no Neat+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37FD19C-2066-4E53-93EA-7B9F2FE6AC06}"/>
              </a:ext>
            </a:extLst>
          </p:cNvPr>
          <p:cNvSpPr>
            <a:spLocks noGrp="1"/>
          </p:cNvSpPr>
          <p:nvPr/>
        </p:nvSpPr>
        <p:spPr>
          <a:xfrm>
            <a:off x="838200" y="4686300"/>
            <a:ext cx="1257300" cy="323850"/>
          </a:xfrm>
          <a:prstGeom prst="roundRect">
            <a:avLst>
              <a:gd name="adj" fmla="val 35294"/>
            </a:avLst>
          </a:prstGeom>
          <a:solidFill>
            <a:srgbClr val="EDF5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EB808-8924-4279-BF03-ED3A25680898}"/>
              </a:ext>
            </a:extLst>
          </p:cNvPr>
          <p:cNvSpPr>
            <a:spLocks noGrp="1"/>
          </p:cNvSpPr>
          <p:nvPr/>
        </p:nvSpPr>
        <p:spPr>
          <a:xfrm>
            <a:off x="838200" y="4686300"/>
            <a:ext cx="12573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SHGC 0.69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55C35E1-ED35-406B-A08F-95B5266250D7}"/>
              </a:ext>
            </a:extLst>
          </p:cNvPr>
          <p:cNvSpPr>
            <a:spLocks noGrp="1"/>
          </p:cNvSpPr>
          <p:nvPr/>
        </p:nvSpPr>
        <p:spPr>
          <a:xfrm>
            <a:off x="4267200" y="2190750"/>
            <a:ext cx="3352800" cy="30480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BA6FE8-718F-4DF2-8450-6DB92C494380}"/>
              </a:ext>
            </a:extLst>
          </p:cNvPr>
          <p:cNvSpPr>
            <a:spLocks noGrp="1"/>
          </p:cNvSpPr>
          <p:nvPr/>
        </p:nvSpPr>
        <p:spPr>
          <a:xfrm>
            <a:off x="4267200" y="2190750"/>
            <a:ext cx="3352800" cy="76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49C04-93A2-4583-856F-4C9E07A6DBDC}"/>
              </a:ext>
            </a:extLst>
          </p:cNvPr>
          <p:cNvSpPr>
            <a:spLocks noGrp="1"/>
          </p:cNvSpPr>
          <p:nvPr/>
        </p:nvSpPr>
        <p:spPr>
          <a:xfrm>
            <a:off x="4495800" y="2457450"/>
            <a:ext cx="28956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1">
                <a:solidFill>
                  <a:srgbClr val="D50000"/>
                </a:solidFill>
              </a:defRPr>
            </a:pPr>
            <a:r>
              <a:rPr sz="900" b="1">
                <a:solidFill>
                  <a:srgbClr val="D50000"/>
                </a:solidFill>
              </a:rPr>
              <a:t>BALANCED / FOUR SEASONS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57E30FD-1DD0-494C-BB9D-6845393D8601}"/>
              </a:ext>
            </a:extLst>
          </p:cNvPr>
          <p:cNvSpPr>
            <a:spLocks noGrp="1"/>
          </p:cNvSpPr>
          <p:nvPr/>
        </p:nvSpPr>
        <p:spPr>
          <a:xfrm>
            <a:off x="4495800" y="2895600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400" b="1">
                <a:solidFill>
                  <a:srgbClr val="171717"/>
                </a:solidFill>
              </a:defRPr>
            </a:pPr>
            <a:r>
              <a:rPr sz="2400" b="1">
                <a:solidFill>
                  <a:srgbClr val="171717"/>
                </a:solidFill>
              </a:rPr>
              <a:t>LoĒ²‑272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14ECBEE-86FE-4DF3-A504-8AF662F78A07}"/>
              </a:ext>
            </a:extLst>
          </p:cNvPr>
          <p:cNvSpPr>
            <a:spLocks noGrp="1"/>
          </p:cNvSpPr>
          <p:nvPr/>
        </p:nvSpPr>
        <p:spPr>
          <a:xfrm>
            <a:off x="4495800" y="3524250"/>
            <a:ext cx="28956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1">
                <a:solidFill>
                  <a:srgbClr val="171717"/>
                </a:solidFill>
              </a:defRPr>
            </a:pPr>
            <a:r>
              <a:rPr sz="1575" b="1">
                <a:solidFill>
                  <a:srgbClr val="171717"/>
                </a:solidFill>
              </a:rPr>
              <a:t>Moderates summer heat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672CA6B-78CC-41F2-A18B-0DDC8648654F}"/>
              </a:ext>
            </a:extLst>
          </p:cNvPr>
          <p:cNvSpPr>
            <a:spLocks noGrp="1"/>
          </p:cNvSpPr>
          <p:nvPr/>
        </p:nvSpPr>
        <p:spPr>
          <a:xfrm>
            <a:off x="4495800" y="3952875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686868"/>
                </a:solidFill>
              </a:defRPr>
            </a:pPr>
            <a:r>
              <a:rPr sz="1200" b="0">
                <a:solidFill>
                  <a:srgbClr val="686868"/>
                </a:solidFill>
              </a:rPr>
              <a:t>Neat+ included free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0FE5D3C9-9439-47F0-B05B-7EB36297C0E3}"/>
              </a:ext>
            </a:extLst>
          </p:cNvPr>
          <p:cNvSpPr>
            <a:spLocks noGrp="1"/>
          </p:cNvSpPr>
          <p:nvPr/>
        </p:nvSpPr>
        <p:spPr>
          <a:xfrm>
            <a:off x="4495800" y="4686300"/>
            <a:ext cx="1257300" cy="323850"/>
          </a:xfrm>
          <a:prstGeom prst="roundRect">
            <a:avLst>
              <a:gd name="adj" fmla="val 35294"/>
            </a:avLst>
          </a:prstGeom>
          <a:solidFill>
            <a:srgbClr val="EDF5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E76EEB0-2FD6-4A58-B9D1-92C7505AB013}"/>
              </a:ext>
            </a:extLst>
          </p:cNvPr>
          <p:cNvSpPr>
            <a:spLocks noGrp="1"/>
          </p:cNvSpPr>
          <p:nvPr/>
        </p:nvSpPr>
        <p:spPr>
          <a:xfrm>
            <a:off x="4495800" y="4686300"/>
            <a:ext cx="12573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SHGC 0.41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195F069-0E75-4326-9DD9-C487B589C872}"/>
              </a:ext>
            </a:extLst>
          </p:cNvPr>
          <p:cNvSpPr>
            <a:spLocks noGrp="1"/>
          </p:cNvSpPr>
          <p:nvPr/>
        </p:nvSpPr>
        <p:spPr>
          <a:xfrm>
            <a:off x="7924800" y="2190750"/>
            <a:ext cx="3352800" cy="3048000"/>
          </a:xfrm>
          <a:prstGeom prst="roundRect">
            <a:avLst>
              <a:gd name="adj" fmla="val 3750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A812AC-3B76-4A72-A9F5-52DB942A16CF}"/>
              </a:ext>
            </a:extLst>
          </p:cNvPr>
          <p:cNvSpPr>
            <a:spLocks noGrp="1"/>
          </p:cNvSpPr>
          <p:nvPr/>
        </p:nvSpPr>
        <p:spPr>
          <a:xfrm>
            <a:off x="7924800" y="2190750"/>
            <a:ext cx="3352800" cy="76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465441-87C6-4E00-A3FD-1387F3309103}"/>
              </a:ext>
            </a:extLst>
          </p:cNvPr>
          <p:cNvSpPr>
            <a:spLocks noGrp="1"/>
          </p:cNvSpPr>
          <p:nvPr/>
        </p:nvSpPr>
        <p:spPr>
          <a:xfrm>
            <a:off x="8153400" y="2457450"/>
            <a:ext cx="2895600" cy="2667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00" b="1">
                <a:solidFill>
                  <a:srgbClr val="D50000"/>
                </a:solidFill>
              </a:defRPr>
            </a:pPr>
            <a:r>
              <a:rPr sz="900" b="1">
                <a:solidFill>
                  <a:srgbClr val="D50000"/>
                </a:solidFill>
              </a:rPr>
              <a:t>HOT SUN / FADE CONTROL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FEB0F7B-41B3-4AD6-AFDA-113F6835EF59}"/>
              </a:ext>
            </a:extLst>
          </p:cNvPr>
          <p:cNvSpPr>
            <a:spLocks noGrp="1"/>
          </p:cNvSpPr>
          <p:nvPr/>
        </p:nvSpPr>
        <p:spPr>
          <a:xfrm>
            <a:off x="8153400" y="2895600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400" b="1">
                <a:solidFill>
                  <a:srgbClr val="171717"/>
                </a:solidFill>
              </a:defRPr>
            </a:pPr>
            <a:r>
              <a:rPr sz="2400" b="1">
                <a:solidFill>
                  <a:srgbClr val="171717"/>
                </a:solidFill>
              </a:rPr>
              <a:t>LoĒ³‑366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E93B2E-1831-4CA2-AAF8-64C27B67BCA2}"/>
              </a:ext>
            </a:extLst>
          </p:cNvPr>
          <p:cNvSpPr>
            <a:spLocks noGrp="1"/>
          </p:cNvSpPr>
          <p:nvPr/>
        </p:nvSpPr>
        <p:spPr>
          <a:xfrm>
            <a:off x="8153400" y="3524250"/>
            <a:ext cx="28956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575" b="1">
                <a:solidFill>
                  <a:srgbClr val="171717"/>
                </a:solidFill>
              </a:defRPr>
            </a:pPr>
            <a:r>
              <a:rPr sz="1575" b="1">
                <a:solidFill>
                  <a:srgbClr val="171717"/>
                </a:solidFill>
              </a:rPr>
              <a:t>Rejects more solar heat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64552E1-47B7-43AC-A89A-31C3797249A6}"/>
              </a:ext>
            </a:extLst>
          </p:cNvPr>
          <p:cNvSpPr>
            <a:spLocks noGrp="1"/>
          </p:cNvSpPr>
          <p:nvPr/>
        </p:nvSpPr>
        <p:spPr>
          <a:xfrm>
            <a:off x="8153400" y="3952875"/>
            <a:ext cx="28956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686868"/>
                </a:solidFill>
              </a:defRPr>
            </a:pPr>
            <a:r>
              <a:rPr sz="1200" b="0">
                <a:solidFill>
                  <a:srgbClr val="686868"/>
                </a:solidFill>
              </a:rPr>
              <a:t>Neat+ included free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4E70856-F3F8-4C34-8F30-CBDA6074404A}"/>
              </a:ext>
            </a:extLst>
          </p:cNvPr>
          <p:cNvSpPr>
            <a:spLocks noGrp="1"/>
          </p:cNvSpPr>
          <p:nvPr/>
        </p:nvSpPr>
        <p:spPr>
          <a:xfrm>
            <a:off x="8153400" y="4686300"/>
            <a:ext cx="1257300" cy="323850"/>
          </a:xfrm>
          <a:prstGeom prst="roundRect">
            <a:avLst>
              <a:gd name="adj" fmla="val 35294"/>
            </a:avLst>
          </a:prstGeom>
          <a:solidFill>
            <a:srgbClr val="EDF5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C21CD1-CE5E-4BE5-B8D5-4A9C8BDCC743}"/>
              </a:ext>
            </a:extLst>
          </p:cNvPr>
          <p:cNvSpPr>
            <a:spLocks noGrp="1"/>
          </p:cNvSpPr>
          <p:nvPr/>
        </p:nvSpPr>
        <p:spPr>
          <a:xfrm>
            <a:off x="8153400" y="4686300"/>
            <a:ext cx="12573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SHGC 0.27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BCE7F99-25B4-4166-91F1-597A054D7332}"/>
              </a:ext>
            </a:extLst>
          </p:cNvPr>
          <p:cNvSpPr>
            <a:spLocks noGrp="1"/>
          </p:cNvSpPr>
          <p:nvPr/>
        </p:nvSpPr>
        <p:spPr>
          <a:xfrm>
            <a:off x="609600" y="5562600"/>
            <a:ext cx="1097280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All comparison values: 3 mm double-pane IGU, 13 mm cavity, 90% argon. Product-specific configurations can vary.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C28CB2F-ACB6-434D-8184-BA782E94561D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Cardinal CG09–12/24; LoĒ product pages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AA4A393-18AE-4E5E-BB66-DE79CC30D722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5861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2E8914E3-50C5-4B36-97E2-75AC98977C9C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HOW IT WORKS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D4A6AC-CE7D-4182-9AEC-07F46108D208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A microscopic coating redirects invisible heat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82850AC-2B56-4956-906B-478860CCBB08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Low-emissivity layers remain transparent to daylight while reflecting long-wave infrared energy.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1ADF4B-8C78-4649-8775-80B793F5AC09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4C47030-CBBD-4B5D-919C-9E0EB977E18A}"/>
              </a:ext>
            </a:extLst>
          </p:cNvPr>
          <p:cNvSpPr>
            <a:spLocks noGrp="1"/>
          </p:cNvSpPr>
          <p:nvPr/>
        </p:nvSpPr>
        <p:spPr>
          <a:xfrm>
            <a:off x="609600" y="2133600"/>
            <a:ext cx="6210300" cy="3638550"/>
          </a:xfrm>
          <a:prstGeom prst="roundRect">
            <a:avLst>
              <a:gd name="adj" fmla="val 3141"/>
            </a:avLst>
          </a:prstGeom>
          <a:solidFill>
            <a:srgbClr val="111111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F8E48B3-C378-4972-B09F-EE4FACD1C0C4}"/>
              </a:ext>
            </a:extLst>
          </p:cNvPr>
          <p:cNvSpPr>
            <a:spLocks noGrp="1"/>
          </p:cNvSpPr>
          <p:nvPr/>
        </p:nvSpPr>
        <p:spPr>
          <a:xfrm>
            <a:off x="1524000" y="2781300"/>
            <a:ext cx="171450" cy="2152650"/>
          </a:xfrm>
          <a:prstGeom prst="rect">
            <a:avLst/>
          </a:prstGeom>
          <a:solidFill>
            <a:srgbClr val="9DE5EE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E976469-B8F5-4165-AE57-A29D73F36819}"/>
              </a:ext>
            </a:extLst>
          </p:cNvPr>
          <p:cNvSpPr>
            <a:spLocks noGrp="1"/>
          </p:cNvSpPr>
          <p:nvPr/>
        </p:nvSpPr>
        <p:spPr>
          <a:xfrm>
            <a:off x="2905125" y="2781300"/>
            <a:ext cx="171450" cy="2152650"/>
          </a:xfrm>
          <a:prstGeom prst="rect">
            <a:avLst/>
          </a:prstGeom>
          <a:solidFill>
            <a:srgbClr val="BFEAF0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F1B877-A08A-424F-B834-5140C8519A07}"/>
              </a:ext>
            </a:extLst>
          </p:cNvPr>
          <p:cNvSpPr>
            <a:spLocks noGrp="1"/>
          </p:cNvSpPr>
          <p:nvPr/>
        </p:nvSpPr>
        <p:spPr>
          <a:xfrm>
            <a:off x="4286250" y="2781300"/>
            <a:ext cx="171450" cy="2152650"/>
          </a:xfrm>
          <a:prstGeom prst="rect">
            <a:avLst/>
          </a:prstGeom>
          <a:solidFill>
            <a:srgbClr val="BFEAF0"/>
          </a:solidFill>
          <a:ln w="9525">
            <a:solidFill>
              <a:srgbClr val="FFFFFF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39FF50B-6DEB-44A3-9279-A81FD2E5AFC3}"/>
              </a:ext>
            </a:extLst>
          </p:cNvPr>
          <p:cNvSpPr>
            <a:spLocks noGrp="1"/>
          </p:cNvSpPr>
          <p:nvPr/>
        </p:nvSpPr>
        <p:spPr>
          <a:xfrm>
            <a:off x="1695450" y="3143250"/>
            <a:ext cx="1209675" cy="76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8C6128-4272-4E40-858A-18C15D8DC81F}"/>
              </a:ext>
            </a:extLst>
          </p:cNvPr>
          <p:cNvSpPr>
            <a:spLocks noGrp="1"/>
          </p:cNvSpPr>
          <p:nvPr/>
        </p:nvSpPr>
        <p:spPr>
          <a:xfrm>
            <a:off x="3076575" y="4095750"/>
            <a:ext cx="1209675" cy="76200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FBA707-B09E-4BE9-B8C6-93AF0F548D21}"/>
              </a:ext>
            </a:extLst>
          </p:cNvPr>
          <p:cNvSpPr>
            <a:spLocks noGrp="1"/>
          </p:cNvSpPr>
          <p:nvPr/>
        </p:nvSpPr>
        <p:spPr>
          <a:xfrm>
            <a:off x="904875" y="2981325"/>
            <a:ext cx="55245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1">
                <a:solidFill>
                  <a:srgbClr val="D50000"/>
                </a:solidFill>
              </a:defRPr>
            </a:pPr>
            <a:r>
              <a:rPr sz="1275" b="1">
                <a:solidFill>
                  <a:srgbClr val="D50000"/>
                </a:solidFill>
              </a:rPr>
              <a:t>SUN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0782690-F669-4E17-8EA1-344A287D2739}"/>
              </a:ext>
            </a:extLst>
          </p:cNvPr>
          <p:cNvSpPr>
            <a:spLocks noGrp="1"/>
          </p:cNvSpPr>
          <p:nvPr/>
        </p:nvSpPr>
        <p:spPr>
          <a:xfrm>
            <a:off x="904875" y="3933825"/>
            <a:ext cx="552450" cy="3429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275" b="1">
                <a:solidFill>
                  <a:srgbClr val="E00016"/>
                </a:solidFill>
              </a:defRPr>
            </a:pPr>
            <a:r>
              <a:rPr sz="1275" b="1">
                <a:solidFill>
                  <a:srgbClr val="E00016"/>
                </a:solidFill>
              </a:rPr>
              <a:t>HEAT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200C47-A3EE-4B65-A950-3BBD2E562372}"/>
              </a:ext>
            </a:extLst>
          </p:cNvPr>
          <p:cNvSpPr>
            <a:spLocks noGrp="1"/>
          </p:cNvSpPr>
          <p:nvPr/>
        </p:nvSpPr>
        <p:spPr>
          <a:xfrm>
            <a:off x="4781550" y="278130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LoĒ coating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9FE9C5-C045-4F5D-BEC2-0200F32EDCAC}"/>
              </a:ext>
            </a:extLst>
          </p:cNvPr>
          <p:cNvSpPr>
            <a:spLocks noGrp="1"/>
          </p:cNvSpPr>
          <p:nvPr/>
        </p:nvSpPr>
        <p:spPr>
          <a:xfrm>
            <a:off x="4781550" y="3209925"/>
            <a:ext cx="1581150" cy="904875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CBE2E8"/>
                </a:solidFill>
              </a:defRPr>
            </a:pPr>
            <a:r>
              <a:rPr sz="1200" b="0">
                <a:solidFill>
                  <a:srgbClr val="CBE2E8"/>
                </a:solidFill>
              </a:rPr>
              <a:t>Silver + metal-oxide layers</a:t>
            </a:r>
          </a:p>
          <a:p>
            <a:pPr algn="l">
              <a:defRPr sz="1200" b="0">
                <a:solidFill>
                  <a:srgbClr val="CBE2E8"/>
                </a:solidFill>
              </a:defRPr>
            </a:pPr>
            <a:r>
              <a:rPr sz="1200" b="0">
                <a:solidFill>
                  <a:srgbClr val="CBE2E8"/>
                </a:solidFill>
              </a:rPr>
              <a:t>are sputter-deposited and nearly invisible.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7EB64A-379E-4A2B-96C0-BAE9AC7453E8}"/>
              </a:ext>
            </a:extLst>
          </p:cNvPr>
          <p:cNvSpPr>
            <a:spLocks noGrp="1"/>
          </p:cNvSpPr>
          <p:nvPr/>
        </p:nvSpPr>
        <p:spPr>
          <a:xfrm>
            <a:off x="7239000" y="2286000"/>
            <a:ext cx="41910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The coating surface position matters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C4B241C-C0D6-468C-8D18-B3EA6058FE09}"/>
              </a:ext>
            </a:extLst>
          </p:cNvPr>
          <p:cNvSpPr>
            <a:spLocks noGrp="1"/>
          </p:cNvSpPr>
          <p:nvPr/>
        </p:nvSpPr>
        <p:spPr>
          <a:xfrm>
            <a:off x="7239000" y="2952750"/>
            <a:ext cx="1047750" cy="323850"/>
          </a:xfrm>
          <a:prstGeom prst="roundRect">
            <a:avLst>
              <a:gd name="adj" fmla="val 35294"/>
            </a:avLst>
          </a:prstGeom>
          <a:solidFill>
            <a:srgbClr val="F4F4F4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7EEDB46-AD7D-4EE0-96A6-D0B04FEC9551}"/>
              </a:ext>
            </a:extLst>
          </p:cNvPr>
          <p:cNvSpPr>
            <a:spLocks noGrp="1"/>
          </p:cNvSpPr>
          <p:nvPr/>
        </p:nvSpPr>
        <p:spPr>
          <a:xfrm>
            <a:off x="7239000" y="2952750"/>
            <a:ext cx="1047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#2 surface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36D34F-124A-420A-AE54-4557B707E083}"/>
              </a:ext>
            </a:extLst>
          </p:cNvPr>
          <p:cNvSpPr>
            <a:spLocks noGrp="1"/>
          </p:cNvSpPr>
          <p:nvPr/>
        </p:nvSpPr>
        <p:spPr>
          <a:xfrm>
            <a:off x="8458200" y="2924175"/>
            <a:ext cx="29527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171717"/>
                </a:solidFill>
              </a:defRPr>
            </a:pPr>
            <a:r>
              <a:rPr sz="1200" b="0">
                <a:solidFill>
                  <a:srgbClr val="171717"/>
                </a:solidFill>
              </a:rPr>
              <a:t>Typical LoĒ²‑272 / LoĒ³‑366 placement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05B3457-6CFB-48B6-BA1C-11263B9D4EC9}"/>
              </a:ext>
            </a:extLst>
          </p:cNvPr>
          <p:cNvSpPr>
            <a:spLocks noGrp="1"/>
          </p:cNvSpPr>
          <p:nvPr/>
        </p:nvSpPr>
        <p:spPr>
          <a:xfrm>
            <a:off x="7239000" y="3752850"/>
            <a:ext cx="1047750" cy="323850"/>
          </a:xfrm>
          <a:prstGeom prst="roundRect">
            <a:avLst>
              <a:gd name="adj" fmla="val 35294"/>
            </a:avLst>
          </a:prstGeom>
          <a:solidFill>
            <a:srgbClr val="F4F4F4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84ED0B4-2683-4DB2-A901-84286EC2A319}"/>
              </a:ext>
            </a:extLst>
          </p:cNvPr>
          <p:cNvSpPr>
            <a:spLocks noGrp="1"/>
          </p:cNvSpPr>
          <p:nvPr/>
        </p:nvSpPr>
        <p:spPr>
          <a:xfrm>
            <a:off x="7239000" y="3752850"/>
            <a:ext cx="1047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#3 surface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E27439-B959-45F0-BE46-E5C1796CFCDF}"/>
              </a:ext>
            </a:extLst>
          </p:cNvPr>
          <p:cNvSpPr>
            <a:spLocks noGrp="1"/>
          </p:cNvSpPr>
          <p:nvPr/>
        </p:nvSpPr>
        <p:spPr>
          <a:xfrm>
            <a:off x="8458200" y="3724275"/>
            <a:ext cx="29527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171717"/>
                </a:solidFill>
              </a:defRPr>
            </a:pPr>
            <a:r>
              <a:rPr sz="1200" b="0">
                <a:solidFill>
                  <a:srgbClr val="171717"/>
                </a:solidFill>
              </a:rPr>
              <a:t>LoĒ‑180 passive-solar placement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3ABAF74-D3B1-4135-B501-2EBE0042DCC2}"/>
              </a:ext>
            </a:extLst>
          </p:cNvPr>
          <p:cNvSpPr>
            <a:spLocks noGrp="1"/>
          </p:cNvSpPr>
          <p:nvPr/>
        </p:nvSpPr>
        <p:spPr>
          <a:xfrm>
            <a:off x="7239000" y="4552950"/>
            <a:ext cx="1047750" cy="323850"/>
          </a:xfrm>
          <a:prstGeom prst="roundRect">
            <a:avLst>
              <a:gd name="adj" fmla="val 35294"/>
            </a:avLst>
          </a:prstGeom>
          <a:solidFill>
            <a:srgbClr val="F4F4F4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F96F06-C607-4981-BE30-D9EC0C34CDC6}"/>
              </a:ext>
            </a:extLst>
          </p:cNvPr>
          <p:cNvSpPr>
            <a:spLocks noGrp="1"/>
          </p:cNvSpPr>
          <p:nvPr/>
        </p:nvSpPr>
        <p:spPr>
          <a:xfrm>
            <a:off x="7239000" y="4552950"/>
            <a:ext cx="1047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#1 exterior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F9FB212-BE7A-4D74-9AEB-B01A25B44ABF}"/>
              </a:ext>
            </a:extLst>
          </p:cNvPr>
          <p:cNvSpPr>
            <a:spLocks noGrp="1"/>
          </p:cNvSpPr>
          <p:nvPr/>
        </p:nvSpPr>
        <p:spPr>
          <a:xfrm>
            <a:off x="8458200" y="4524375"/>
            <a:ext cx="295275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171717"/>
                </a:solidFill>
              </a:defRPr>
            </a:pPr>
            <a:r>
              <a:rPr sz="1200" b="0">
                <a:solidFill>
                  <a:srgbClr val="171717"/>
                </a:solidFill>
              </a:rPr>
              <a:t>Neat+ surface on our 272 and 366 packages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1B382AE-1C6E-45E9-8FEB-3669532817E6}"/>
              </a:ext>
            </a:extLst>
          </p:cNvPr>
          <p:cNvSpPr>
            <a:spLocks noGrp="1"/>
          </p:cNvSpPr>
          <p:nvPr/>
        </p:nvSpPr>
        <p:spPr>
          <a:xfrm>
            <a:off x="7239000" y="5334000"/>
            <a:ext cx="4095750" cy="609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0">
                <a:solidFill>
                  <a:srgbClr val="686868"/>
                </a:solidFill>
              </a:defRPr>
            </a:pPr>
            <a:r>
              <a:rPr sz="1200" b="0">
                <a:solidFill>
                  <a:srgbClr val="686868"/>
                </a:solidFill>
              </a:rPr>
              <a:t>Important: coating selection changes SHGC, visible light and UV transmission. Pane count and gas fill primarily change insulation.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45003BE-90E3-4254-BA1B-456B158DA7AD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Cardinal LoĒ‑180, LoĒ²‑272 and LoĒ³‑366 product literature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FE5B3B-FE50-4B22-A12E-5E73AAE6E0B6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23585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853430B1-7C72-4045-A782-654D3A49F8CB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VERIFIED COMPARISON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FF7F77-BDA1-4C3D-8BCD-EA4E3ADE4648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Three coatings, three distinct comfort strategies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E0EAA3E-A656-4814-908D-C17B10498FE9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Lower U-factor reduces heat flow. Lower SHGC reduces solar heat gain. Higher VT admits more daylight.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C9A1AC-9EBE-4126-BE09-BA45FA64D292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B1343F5-108F-4D80-8311-E272E9FBFB8E}"/>
              </a:ext>
            </a:extLst>
          </p:cNvPr>
          <p:cNvSpPr>
            <a:spLocks noGrp="1"/>
          </p:cNvSpPr>
          <p:nvPr/>
        </p:nvSpPr>
        <p:spPr>
          <a:xfrm>
            <a:off x="609600" y="2076450"/>
            <a:ext cx="10972800" cy="476250"/>
          </a:xfrm>
          <a:prstGeom prst="rect">
            <a:avLst/>
          </a:prstGeom>
          <a:solidFill>
            <a:srgbClr val="111111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CC8766-CA55-40E3-909F-6E36BFB6CD09}"/>
              </a:ext>
            </a:extLst>
          </p:cNvPr>
          <p:cNvSpPr>
            <a:spLocks noGrp="1"/>
          </p:cNvSpPr>
          <p:nvPr/>
        </p:nvSpPr>
        <p:spPr>
          <a:xfrm>
            <a:off x="723900" y="2143125"/>
            <a:ext cx="26289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Product / best fit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45E229-8EBE-4223-8CDA-2B70E491F097}"/>
              </a:ext>
            </a:extLst>
          </p:cNvPr>
          <p:cNvSpPr>
            <a:spLocks noGrp="1"/>
          </p:cNvSpPr>
          <p:nvPr/>
        </p:nvSpPr>
        <p:spPr>
          <a:xfrm>
            <a:off x="3581400" y="2143125"/>
            <a:ext cx="16383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Visible light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2D938D-EF62-4490-AA25-EB7F45DF22D5}"/>
              </a:ext>
            </a:extLst>
          </p:cNvPr>
          <p:cNvSpPr>
            <a:spLocks noGrp="1"/>
          </p:cNvSpPr>
          <p:nvPr/>
        </p:nvSpPr>
        <p:spPr>
          <a:xfrm>
            <a:off x="5448300" y="2143125"/>
            <a:ext cx="16002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SHGC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52384C-64C2-4A29-911A-A30246C232B3}"/>
              </a:ext>
            </a:extLst>
          </p:cNvPr>
          <p:cNvSpPr>
            <a:spLocks noGrp="1"/>
          </p:cNvSpPr>
          <p:nvPr/>
        </p:nvSpPr>
        <p:spPr>
          <a:xfrm>
            <a:off x="7277100" y="2143125"/>
            <a:ext cx="16002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U-factor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E591137-B2C2-4B4A-93FF-989714373A6C}"/>
              </a:ext>
            </a:extLst>
          </p:cNvPr>
          <p:cNvSpPr>
            <a:spLocks noGrp="1"/>
          </p:cNvSpPr>
          <p:nvPr/>
        </p:nvSpPr>
        <p:spPr>
          <a:xfrm>
            <a:off x="9105900" y="2143125"/>
            <a:ext cx="16002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UV trans.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B9F8C6-2D1E-4964-A690-2D578AC8E071}"/>
              </a:ext>
            </a:extLst>
          </p:cNvPr>
          <p:cNvSpPr>
            <a:spLocks noGrp="1"/>
          </p:cNvSpPr>
          <p:nvPr/>
        </p:nvSpPr>
        <p:spPr>
          <a:xfrm>
            <a:off x="609600" y="2552700"/>
            <a:ext cx="10972800" cy="781050"/>
          </a:xfrm>
          <a:prstGeom prst="rect">
            <a:avLst/>
          </a:prstGeom>
          <a:solidFill>
            <a:srgbClr val="EAF4F6"/>
          </a:solidFill>
          <a:ln w="6668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6F37C2-53F5-4D5A-9D7F-571BF7FDEF84}"/>
              </a:ext>
            </a:extLst>
          </p:cNvPr>
          <p:cNvSpPr>
            <a:spLocks noGrp="1"/>
          </p:cNvSpPr>
          <p:nvPr/>
        </p:nvSpPr>
        <p:spPr>
          <a:xfrm>
            <a:off x="723900" y="2695575"/>
            <a:ext cx="26289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171717"/>
                </a:solidFill>
              </a:defRPr>
            </a:pPr>
            <a:r>
              <a:rPr sz="1275" b="0">
                <a:solidFill>
                  <a:srgbClr val="171717"/>
                </a:solidFill>
              </a:rPr>
              <a:t>LoĒ‑180  | no Neat+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2CFCD2A-3C5C-4B21-962C-5F59CBBADDD5}"/>
              </a:ext>
            </a:extLst>
          </p:cNvPr>
          <p:cNvSpPr>
            <a:spLocks noGrp="1"/>
          </p:cNvSpPr>
          <p:nvPr/>
        </p:nvSpPr>
        <p:spPr>
          <a:xfrm>
            <a:off x="3581400" y="2695575"/>
            <a:ext cx="16383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79%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8A7F73-AF43-4BF5-8CED-DAC779E82D71}"/>
              </a:ext>
            </a:extLst>
          </p:cNvPr>
          <p:cNvSpPr>
            <a:spLocks noGrp="1"/>
          </p:cNvSpPr>
          <p:nvPr/>
        </p:nvSpPr>
        <p:spPr>
          <a:xfrm>
            <a:off x="5448300" y="26955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0.69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D7DE3E-65A5-442B-9CB7-DF94B3812FD3}"/>
              </a:ext>
            </a:extLst>
          </p:cNvPr>
          <p:cNvSpPr>
            <a:spLocks noGrp="1"/>
          </p:cNvSpPr>
          <p:nvPr/>
        </p:nvSpPr>
        <p:spPr>
          <a:xfrm>
            <a:off x="7277100" y="26955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0.26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8FE3A14-A734-492C-8290-B94C1A23D6BF}"/>
              </a:ext>
            </a:extLst>
          </p:cNvPr>
          <p:cNvSpPr>
            <a:spLocks noGrp="1"/>
          </p:cNvSpPr>
          <p:nvPr/>
        </p:nvSpPr>
        <p:spPr>
          <a:xfrm>
            <a:off x="9105900" y="26955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29%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35E5034-ED25-4957-AE24-CAC3D5A08B7C}"/>
              </a:ext>
            </a:extLst>
          </p:cNvPr>
          <p:cNvSpPr>
            <a:spLocks noGrp="1"/>
          </p:cNvSpPr>
          <p:nvPr/>
        </p:nvSpPr>
        <p:spPr>
          <a:xfrm>
            <a:off x="609600" y="3333750"/>
            <a:ext cx="10972800" cy="781050"/>
          </a:xfrm>
          <a:prstGeom prst="rect">
            <a:avLst/>
          </a:prstGeom>
          <a:solidFill>
            <a:srgbClr val="FFFFFF"/>
          </a:solidFill>
          <a:ln w="6668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079078-9E94-4BE2-8304-DDF5E3D29997}"/>
              </a:ext>
            </a:extLst>
          </p:cNvPr>
          <p:cNvSpPr>
            <a:spLocks noGrp="1"/>
          </p:cNvSpPr>
          <p:nvPr/>
        </p:nvSpPr>
        <p:spPr>
          <a:xfrm>
            <a:off x="723900" y="3476625"/>
            <a:ext cx="26289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171717"/>
                </a:solidFill>
              </a:defRPr>
            </a:pPr>
            <a:r>
              <a:rPr sz="1275" b="0">
                <a:solidFill>
                  <a:srgbClr val="171717"/>
                </a:solidFill>
              </a:rPr>
              <a:t>LoĒ²‑272  | Neat+ free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ACD884-96C8-4F46-AAA2-FD54AF67B599}"/>
              </a:ext>
            </a:extLst>
          </p:cNvPr>
          <p:cNvSpPr>
            <a:spLocks noGrp="1"/>
          </p:cNvSpPr>
          <p:nvPr/>
        </p:nvSpPr>
        <p:spPr>
          <a:xfrm>
            <a:off x="3581400" y="3476625"/>
            <a:ext cx="16383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72%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82070E7-0090-422B-9F0E-F5566769E2E6}"/>
              </a:ext>
            </a:extLst>
          </p:cNvPr>
          <p:cNvSpPr>
            <a:spLocks noGrp="1"/>
          </p:cNvSpPr>
          <p:nvPr/>
        </p:nvSpPr>
        <p:spPr>
          <a:xfrm>
            <a:off x="5448300" y="347662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0.41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B801A18-0E45-45E0-AC8E-DC7E67B31CCD}"/>
              </a:ext>
            </a:extLst>
          </p:cNvPr>
          <p:cNvSpPr>
            <a:spLocks noGrp="1"/>
          </p:cNvSpPr>
          <p:nvPr/>
        </p:nvSpPr>
        <p:spPr>
          <a:xfrm>
            <a:off x="7277100" y="347662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0.25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C95F67F-706E-4292-BFBA-E56146A9ECAA}"/>
              </a:ext>
            </a:extLst>
          </p:cNvPr>
          <p:cNvSpPr>
            <a:spLocks noGrp="1"/>
          </p:cNvSpPr>
          <p:nvPr/>
        </p:nvSpPr>
        <p:spPr>
          <a:xfrm>
            <a:off x="9105900" y="347662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16%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2FFFD76-1C3C-4137-A90E-935C66560FD6}"/>
              </a:ext>
            </a:extLst>
          </p:cNvPr>
          <p:cNvSpPr>
            <a:spLocks noGrp="1"/>
          </p:cNvSpPr>
          <p:nvPr/>
        </p:nvSpPr>
        <p:spPr>
          <a:xfrm>
            <a:off x="609600" y="4114800"/>
            <a:ext cx="10972800" cy="781050"/>
          </a:xfrm>
          <a:prstGeom prst="rect">
            <a:avLst/>
          </a:prstGeom>
          <a:solidFill>
            <a:srgbClr val="EAF4F6"/>
          </a:solidFill>
          <a:ln w="6668">
            <a:solidFill>
              <a:srgbClr val="D8D8D8"/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989976-0BCC-4255-B14D-5B9FCE778EB9}"/>
              </a:ext>
            </a:extLst>
          </p:cNvPr>
          <p:cNvSpPr>
            <a:spLocks noGrp="1"/>
          </p:cNvSpPr>
          <p:nvPr/>
        </p:nvSpPr>
        <p:spPr>
          <a:xfrm>
            <a:off x="723900" y="4257675"/>
            <a:ext cx="26289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171717"/>
                </a:solidFill>
              </a:defRPr>
            </a:pPr>
            <a:r>
              <a:rPr sz="1275" b="0">
                <a:solidFill>
                  <a:srgbClr val="171717"/>
                </a:solidFill>
              </a:rPr>
              <a:t>LoĒ³‑366  | Neat+ free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D7C296-A18D-4102-A7B4-70BC289FE70C}"/>
              </a:ext>
            </a:extLst>
          </p:cNvPr>
          <p:cNvSpPr>
            <a:spLocks noGrp="1"/>
          </p:cNvSpPr>
          <p:nvPr/>
        </p:nvSpPr>
        <p:spPr>
          <a:xfrm>
            <a:off x="3581400" y="4257675"/>
            <a:ext cx="16383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65%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2C6F440-CB37-4408-A65D-FFBCEC110590}"/>
              </a:ext>
            </a:extLst>
          </p:cNvPr>
          <p:cNvSpPr>
            <a:spLocks noGrp="1"/>
          </p:cNvSpPr>
          <p:nvPr/>
        </p:nvSpPr>
        <p:spPr>
          <a:xfrm>
            <a:off x="5448300" y="42576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0.27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EA107FF-84D5-41DD-B81A-90AE1341FA85}"/>
              </a:ext>
            </a:extLst>
          </p:cNvPr>
          <p:cNvSpPr>
            <a:spLocks noGrp="1"/>
          </p:cNvSpPr>
          <p:nvPr/>
        </p:nvSpPr>
        <p:spPr>
          <a:xfrm>
            <a:off x="7277100" y="42576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0.24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5E5385E-97C7-43A7-AEDA-C61DE714A42E}"/>
              </a:ext>
            </a:extLst>
          </p:cNvPr>
          <p:cNvSpPr>
            <a:spLocks noGrp="1"/>
          </p:cNvSpPr>
          <p:nvPr/>
        </p:nvSpPr>
        <p:spPr>
          <a:xfrm>
            <a:off x="9105900" y="4257675"/>
            <a:ext cx="1600200" cy="495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725" b="1">
                <a:solidFill>
                  <a:srgbClr val="D50000"/>
                </a:solidFill>
              </a:defRPr>
            </a:pPr>
            <a:r>
              <a:rPr sz="1725" b="1">
                <a:solidFill>
                  <a:srgbClr val="D50000"/>
                </a:solidFill>
              </a:rPr>
              <a:t>5%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0C0218E-452E-4A72-A072-F65822693A7A}"/>
              </a:ext>
            </a:extLst>
          </p:cNvPr>
          <p:cNvSpPr>
            <a:spLocks noGrp="1"/>
          </p:cNvSpPr>
          <p:nvPr/>
        </p:nvSpPr>
        <p:spPr>
          <a:xfrm>
            <a:off x="609600" y="5124450"/>
            <a:ext cx="10972800" cy="838200"/>
          </a:xfrm>
          <a:prstGeom prst="roundRect">
            <a:avLst>
              <a:gd name="adj" fmla="val 13636"/>
            </a:avLst>
          </a:prstGeom>
          <a:solidFill>
            <a:srgbClr val="FFF7E9"/>
          </a:solidFill>
          <a:ln w="9525">
            <a:solidFill>
              <a:srgbClr val="F2D2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6FC4C3B-F5D6-4ABE-AC15-063232EE30FA}"/>
              </a:ext>
            </a:extLst>
          </p:cNvPr>
          <p:cNvSpPr>
            <a:spLocks noGrp="1"/>
          </p:cNvSpPr>
          <p:nvPr/>
        </p:nvSpPr>
        <p:spPr>
          <a:xfrm>
            <a:off x="838200" y="5257800"/>
            <a:ext cx="2095500" cy="247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9A651B"/>
                </a:solidFill>
              </a:defRPr>
            </a:pPr>
            <a:r>
              <a:rPr sz="975" b="1">
                <a:solidFill>
                  <a:srgbClr val="9A651B"/>
                </a:solidFill>
              </a:rPr>
              <a:t>Apples-to-apples basis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869F200-4E9F-4BF6-9F01-53AABF8DD862}"/>
              </a:ext>
            </a:extLst>
          </p:cNvPr>
          <p:cNvSpPr>
            <a:spLocks noGrp="1"/>
          </p:cNvSpPr>
          <p:nvPr/>
        </p:nvSpPr>
        <p:spPr>
          <a:xfrm>
            <a:off x="838200" y="5514975"/>
            <a:ext cx="10287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171717"/>
                </a:solidFill>
              </a:defRPr>
            </a:pPr>
            <a:r>
              <a:rPr sz="1125" b="0">
                <a:solidFill>
                  <a:srgbClr val="171717"/>
                </a:solidFill>
              </a:rPr>
              <a:t>3 mm glass • 13 mm airspace • 90% argon • center-of-glass values. Whole-window ratings depend on frame, size, Super Spacer profile and configuration.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C3B25E8-B6FA-4A6F-B2C6-86F4D5BA8CBE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Source: Cardinal Technical Service Bulletin CG09–12/24 (Dec. 2024)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88C8D4-589E-4955-B3C7-D92AB744B0CF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452126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18D04AD3-B30C-49F4-A33F-A1A501DA7A76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PRODUCT PROFILES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414E03-8576-418F-A109-6C3B27EAC8F8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Choose the solar response that fits the elevation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E6A746-56F0-48A5-8583-EB8093F2A94D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Orientation, shading, climate and room use should influence coating selection.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1629BA1-F67D-4F82-97AC-4412303CFF44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5A2409-283A-4934-89E9-7443FF68A68D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85725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850" b="1">
                <a:solidFill>
                  <a:srgbClr val="D50000"/>
                </a:solidFill>
              </a:defRPr>
            </a:pPr>
            <a:r>
              <a:rPr sz="2850" b="1">
                <a:solidFill>
                  <a:srgbClr val="D50000"/>
                </a:solidFill>
              </a:rPr>
              <a:t>180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5D59FD-4F7F-4CAD-AFC3-8ED64A990FA7}"/>
              </a:ext>
            </a:extLst>
          </p:cNvPr>
          <p:cNvSpPr>
            <a:spLocks noGrp="1"/>
          </p:cNvSpPr>
          <p:nvPr/>
        </p:nvSpPr>
        <p:spPr>
          <a:xfrm>
            <a:off x="1695450" y="2152650"/>
            <a:ext cx="47625" cy="838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D7C87A-3C62-4425-93FF-8C48B5ED4975}"/>
              </a:ext>
            </a:extLst>
          </p:cNvPr>
          <p:cNvSpPr>
            <a:spLocks noGrp="1"/>
          </p:cNvSpPr>
          <p:nvPr/>
        </p:nvSpPr>
        <p:spPr>
          <a:xfrm>
            <a:off x="2000250" y="2076450"/>
            <a:ext cx="24765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High solar gain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1B281C-98BD-4D77-8EB0-9B255DF13A1A}"/>
              </a:ext>
            </a:extLst>
          </p:cNvPr>
          <p:cNvSpPr>
            <a:spLocks noGrp="1"/>
          </p:cNvSpPr>
          <p:nvPr/>
        </p:nvSpPr>
        <p:spPr>
          <a:xfrm>
            <a:off x="2000250" y="2438400"/>
            <a:ext cx="2476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South-facing cold-climate rooms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ED60024-BF26-49A7-B9E6-75BB7859AC0A}"/>
              </a:ext>
            </a:extLst>
          </p:cNvPr>
          <p:cNvSpPr>
            <a:spLocks noGrp="1"/>
          </p:cNvSpPr>
          <p:nvPr/>
        </p:nvSpPr>
        <p:spPr>
          <a:xfrm>
            <a:off x="4762500" y="2152650"/>
            <a:ext cx="1524000" cy="323850"/>
          </a:xfrm>
          <a:prstGeom prst="roundRect">
            <a:avLst>
              <a:gd name="adj" fmla="val 35294"/>
            </a:avLst>
          </a:prstGeom>
          <a:solidFill>
            <a:srgbClr val="EFF6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A9A03C-E48A-474E-8154-98426B878E58}"/>
              </a:ext>
            </a:extLst>
          </p:cNvPr>
          <p:cNvSpPr>
            <a:spLocks noGrp="1"/>
          </p:cNvSpPr>
          <p:nvPr/>
        </p:nvSpPr>
        <p:spPr>
          <a:xfrm>
            <a:off x="4762500" y="215265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NO NEAT+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2DE209-666F-48D9-BC57-8FABCF74E51C}"/>
              </a:ext>
            </a:extLst>
          </p:cNvPr>
          <p:cNvSpPr>
            <a:spLocks noGrp="1"/>
          </p:cNvSpPr>
          <p:nvPr/>
        </p:nvSpPr>
        <p:spPr>
          <a:xfrm>
            <a:off x="6572250" y="2076450"/>
            <a:ext cx="22860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Winter heat can be an asset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7D4411-0FD5-4F76-8C41-A1636D36CDD4}"/>
              </a:ext>
            </a:extLst>
          </p:cNvPr>
          <p:cNvSpPr>
            <a:spLocks noGrp="1"/>
          </p:cNvSpPr>
          <p:nvPr/>
        </p:nvSpPr>
        <p:spPr>
          <a:xfrm>
            <a:off x="9048750" y="2076450"/>
            <a:ext cx="23812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Brightest of our three Low‑E choices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E1BE374-03F9-4ECB-BC29-0772B587238A}"/>
              </a:ext>
            </a:extLst>
          </p:cNvPr>
          <p:cNvSpPr>
            <a:spLocks noGrp="1"/>
          </p:cNvSpPr>
          <p:nvPr/>
        </p:nvSpPr>
        <p:spPr>
          <a:xfrm>
            <a:off x="609600" y="3181350"/>
            <a:ext cx="10972800" cy="9525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71D53DA-CF10-4C2E-9260-C8076C5C7C89}"/>
              </a:ext>
            </a:extLst>
          </p:cNvPr>
          <p:cNvSpPr>
            <a:spLocks noGrp="1"/>
          </p:cNvSpPr>
          <p:nvPr/>
        </p:nvSpPr>
        <p:spPr>
          <a:xfrm>
            <a:off x="685800" y="3333750"/>
            <a:ext cx="85725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850" b="1">
                <a:solidFill>
                  <a:srgbClr val="D50000"/>
                </a:solidFill>
              </a:defRPr>
            </a:pPr>
            <a:r>
              <a:rPr sz="2850" b="1">
                <a:solidFill>
                  <a:srgbClr val="D50000"/>
                </a:solidFill>
              </a:rPr>
              <a:t>272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AEA795-D3E7-4143-BC78-A02B541E101B}"/>
              </a:ext>
            </a:extLst>
          </p:cNvPr>
          <p:cNvSpPr>
            <a:spLocks noGrp="1"/>
          </p:cNvSpPr>
          <p:nvPr/>
        </p:nvSpPr>
        <p:spPr>
          <a:xfrm>
            <a:off x="1695450" y="3409950"/>
            <a:ext cx="47625" cy="838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3CC602-017A-42E0-A672-E0C4E54EBDD6}"/>
              </a:ext>
            </a:extLst>
          </p:cNvPr>
          <p:cNvSpPr>
            <a:spLocks noGrp="1"/>
          </p:cNvSpPr>
          <p:nvPr/>
        </p:nvSpPr>
        <p:spPr>
          <a:xfrm>
            <a:off x="2000250" y="3333750"/>
            <a:ext cx="24765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Balanced control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3A8EA23-FDBF-4008-A34E-F993A225B1BE}"/>
              </a:ext>
            </a:extLst>
          </p:cNvPr>
          <p:cNvSpPr>
            <a:spLocks noGrp="1"/>
          </p:cNvSpPr>
          <p:nvPr/>
        </p:nvSpPr>
        <p:spPr>
          <a:xfrm>
            <a:off x="2000250" y="3695700"/>
            <a:ext cx="2476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Mixed orientations / all-season comfort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2170935-EF1F-4408-B63F-4E81AECC435E}"/>
              </a:ext>
            </a:extLst>
          </p:cNvPr>
          <p:cNvSpPr>
            <a:spLocks noGrp="1"/>
          </p:cNvSpPr>
          <p:nvPr/>
        </p:nvSpPr>
        <p:spPr>
          <a:xfrm>
            <a:off x="4762500" y="3409950"/>
            <a:ext cx="1524000" cy="323850"/>
          </a:xfrm>
          <a:prstGeom prst="roundRect">
            <a:avLst>
              <a:gd name="adj" fmla="val 35294"/>
            </a:avLst>
          </a:prstGeom>
          <a:solidFill>
            <a:srgbClr val="EFF6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34F21DD-DF77-42B0-88FB-06732A1EA373}"/>
              </a:ext>
            </a:extLst>
          </p:cNvPr>
          <p:cNvSpPr>
            <a:spLocks noGrp="1"/>
          </p:cNvSpPr>
          <p:nvPr/>
        </p:nvSpPr>
        <p:spPr>
          <a:xfrm>
            <a:off x="4762500" y="340995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NEAT+ FREE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52C9D3F-D8E3-4645-A948-19D315458BE3}"/>
              </a:ext>
            </a:extLst>
          </p:cNvPr>
          <p:cNvSpPr>
            <a:spLocks noGrp="1"/>
          </p:cNvSpPr>
          <p:nvPr/>
        </p:nvSpPr>
        <p:spPr>
          <a:xfrm>
            <a:off x="6572250" y="3333750"/>
            <a:ext cx="22860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Cuts solar gain to 0.41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0FDBA74-0D8D-46FC-9A86-B92F26BAE579}"/>
              </a:ext>
            </a:extLst>
          </p:cNvPr>
          <p:cNvSpPr>
            <a:spLocks noGrp="1"/>
          </p:cNvSpPr>
          <p:nvPr/>
        </p:nvSpPr>
        <p:spPr>
          <a:xfrm>
            <a:off x="9048750" y="3333750"/>
            <a:ext cx="23812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Our versatile all-season package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0BB8F34-AD65-4481-838C-3F7EC485298B}"/>
              </a:ext>
            </a:extLst>
          </p:cNvPr>
          <p:cNvSpPr>
            <a:spLocks noGrp="1"/>
          </p:cNvSpPr>
          <p:nvPr/>
        </p:nvSpPr>
        <p:spPr>
          <a:xfrm>
            <a:off x="609600" y="4438650"/>
            <a:ext cx="10972800" cy="9525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BBCF732-206A-4C54-B47F-8773A9AB7F10}"/>
              </a:ext>
            </a:extLst>
          </p:cNvPr>
          <p:cNvSpPr>
            <a:spLocks noGrp="1"/>
          </p:cNvSpPr>
          <p:nvPr/>
        </p:nvSpPr>
        <p:spPr>
          <a:xfrm>
            <a:off x="685800" y="4591050"/>
            <a:ext cx="857250" cy="6286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2850" b="1">
                <a:solidFill>
                  <a:srgbClr val="D50000"/>
                </a:solidFill>
              </a:defRPr>
            </a:pPr>
            <a:r>
              <a:rPr sz="2850" b="1">
                <a:solidFill>
                  <a:srgbClr val="D50000"/>
                </a:solidFill>
              </a:rPr>
              <a:t>366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7ADDF27-7D12-4556-A659-C5F1F1E2CF06}"/>
              </a:ext>
            </a:extLst>
          </p:cNvPr>
          <p:cNvSpPr>
            <a:spLocks noGrp="1"/>
          </p:cNvSpPr>
          <p:nvPr/>
        </p:nvSpPr>
        <p:spPr>
          <a:xfrm>
            <a:off x="1695450" y="4667250"/>
            <a:ext cx="47625" cy="8382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E82DC3-0797-40C4-8CDD-B1238A4A466C}"/>
              </a:ext>
            </a:extLst>
          </p:cNvPr>
          <p:cNvSpPr>
            <a:spLocks noGrp="1"/>
          </p:cNvSpPr>
          <p:nvPr/>
        </p:nvSpPr>
        <p:spPr>
          <a:xfrm>
            <a:off x="2000250" y="4591050"/>
            <a:ext cx="24765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Maximum solar control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519DBE-775E-41BD-92E3-62C3242382F9}"/>
              </a:ext>
            </a:extLst>
          </p:cNvPr>
          <p:cNvSpPr>
            <a:spLocks noGrp="1"/>
          </p:cNvSpPr>
          <p:nvPr/>
        </p:nvSpPr>
        <p:spPr>
          <a:xfrm>
            <a:off x="2000250" y="4953000"/>
            <a:ext cx="24765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West / south exposure, cooling loads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339E8BE-DAC1-452B-B8A1-CCC6F6F4552A}"/>
              </a:ext>
            </a:extLst>
          </p:cNvPr>
          <p:cNvSpPr>
            <a:spLocks noGrp="1"/>
          </p:cNvSpPr>
          <p:nvPr/>
        </p:nvSpPr>
        <p:spPr>
          <a:xfrm>
            <a:off x="4762500" y="4667250"/>
            <a:ext cx="1524000" cy="323850"/>
          </a:xfrm>
          <a:prstGeom prst="roundRect">
            <a:avLst>
              <a:gd name="adj" fmla="val 35294"/>
            </a:avLst>
          </a:prstGeom>
          <a:solidFill>
            <a:srgbClr val="EFF6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7D5A57C-8F27-4F85-BD37-27FDE7E771EC}"/>
              </a:ext>
            </a:extLst>
          </p:cNvPr>
          <p:cNvSpPr>
            <a:spLocks noGrp="1"/>
          </p:cNvSpPr>
          <p:nvPr/>
        </p:nvSpPr>
        <p:spPr>
          <a:xfrm>
            <a:off x="4762500" y="4667250"/>
            <a:ext cx="1524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NEAT+ FREE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59A4FF-A819-47C6-9E3A-221BC82BA473}"/>
              </a:ext>
            </a:extLst>
          </p:cNvPr>
          <p:cNvSpPr>
            <a:spLocks noGrp="1"/>
          </p:cNvSpPr>
          <p:nvPr/>
        </p:nvSpPr>
        <p:spPr>
          <a:xfrm>
            <a:off x="6572250" y="4591050"/>
            <a:ext cx="2286000" cy="4000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Only 5% UV transmission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6BBD0E5-2FF4-4E20-82EF-22AEEC1B1A20}"/>
              </a:ext>
            </a:extLst>
          </p:cNvPr>
          <p:cNvSpPr>
            <a:spLocks noGrp="1"/>
          </p:cNvSpPr>
          <p:nvPr/>
        </p:nvSpPr>
        <p:spPr>
          <a:xfrm>
            <a:off x="9048750" y="4591050"/>
            <a:ext cx="23812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Strongest fade control of our three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96D196D-EAD0-4183-BCDF-FF2D7F67E941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Cardinal product pages and CG09–12/24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BB610C8-C200-42DE-9CD3-5D8AF2045136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632575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10EF74-9D6D-4ED2-80AE-FCE475643CD0}"/>
              </a:ext>
            </a:extLst>
          </p:cNvPr>
          <p:cNvSpPr>
            <a:spLocks noGrp="1"/>
          </p:cNvSpPr>
          <p:nvPr/>
        </p:nvSpPr>
        <p:spPr>
          <a:xfrm>
            <a:off x="609600" y="419100"/>
            <a:ext cx="6667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NEAT+ NATURALLY CLEANER GLASS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674BC4-E16D-4C34-ABD8-6162BBFC216F}"/>
              </a:ext>
            </a:extLst>
          </p:cNvPr>
          <p:cNvSpPr>
            <a:spLocks noGrp="1"/>
          </p:cNvSpPr>
          <p:nvPr/>
        </p:nvSpPr>
        <p:spPr>
          <a:xfrm>
            <a:off x="609600" y="809625"/>
            <a:ext cx="5905500" cy="1066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Included free with LoĒ²‑272</a:t>
            </a:r>
          </a:p>
          <a:p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and LoĒ³‑366.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2FB3491-5C6F-46A2-ADB0-6B8E339E2610}"/>
              </a:ext>
            </a:extLst>
          </p:cNvPr>
          <p:cNvSpPr>
            <a:spLocks noGrp="1"/>
          </p:cNvSpPr>
          <p:nvPr/>
        </p:nvSpPr>
        <p:spPr>
          <a:xfrm>
            <a:off x="609600" y="2343150"/>
            <a:ext cx="335280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F72385A-CCE8-437F-89E7-DAE6C2B116ED}"/>
              </a:ext>
            </a:extLst>
          </p:cNvPr>
          <p:cNvSpPr>
            <a:spLocks noGrp="1"/>
          </p:cNvSpPr>
          <p:nvPr/>
        </p:nvSpPr>
        <p:spPr>
          <a:xfrm>
            <a:off x="781050" y="2476500"/>
            <a:ext cx="300990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E00016"/>
                </a:solidFill>
              </a:defRPr>
            </a:pPr>
            <a:r>
              <a:rPr sz="2325" b="1">
                <a:solidFill>
                  <a:srgbClr val="E00016"/>
                </a:solidFill>
              </a:rPr>
              <a:t>40%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B7E5DBF-6816-4B8D-890B-5E9801543176}"/>
              </a:ext>
            </a:extLst>
          </p:cNvPr>
          <p:cNvSpPr>
            <a:spLocks noGrp="1"/>
          </p:cNvSpPr>
          <p:nvPr/>
        </p:nvSpPr>
        <p:spPr>
          <a:xfrm>
            <a:off x="781050" y="2962275"/>
            <a:ext cx="30099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less dust vs. uncoated glass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A2030CC-A2E5-4DBC-8A02-B443666DABFD}"/>
              </a:ext>
            </a:extLst>
          </p:cNvPr>
          <p:cNvSpPr>
            <a:spLocks noGrp="1"/>
          </p:cNvSpPr>
          <p:nvPr/>
        </p:nvSpPr>
        <p:spPr>
          <a:xfrm>
            <a:off x="4267200" y="2343150"/>
            <a:ext cx="335280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DB89A8-58A6-4D25-AFDC-39FED943C54D}"/>
              </a:ext>
            </a:extLst>
          </p:cNvPr>
          <p:cNvSpPr>
            <a:spLocks noGrp="1"/>
          </p:cNvSpPr>
          <p:nvPr/>
        </p:nvSpPr>
        <p:spPr>
          <a:xfrm>
            <a:off x="4438650" y="2476500"/>
            <a:ext cx="300990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E00016"/>
                </a:solidFill>
              </a:defRPr>
            </a:pPr>
            <a:r>
              <a:rPr sz="2325" b="1">
                <a:solidFill>
                  <a:srgbClr val="E00016"/>
                </a:solidFill>
              </a:rPr>
              <a:t>25%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BB72DA-017C-41A3-B7DF-F40DB14E7B75}"/>
              </a:ext>
            </a:extLst>
          </p:cNvPr>
          <p:cNvSpPr>
            <a:spLocks noGrp="1"/>
          </p:cNvSpPr>
          <p:nvPr/>
        </p:nvSpPr>
        <p:spPr>
          <a:xfrm>
            <a:off x="4438650" y="2962275"/>
            <a:ext cx="30099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more photoactive than original Neat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B8B55B9-E0B9-4ADD-938C-C07FDCDBC3CB}"/>
              </a:ext>
            </a:extLst>
          </p:cNvPr>
          <p:cNvSpPr>
            <a:spLocks noGrp="1"/>
          </p:cNvSpPr>
          <p:nvPr/>
        </p:nvSpPr>
        <p:spPr>
          <a:xfrm>
            <a:off x="7924800" y="2343150"/>
            <a:ext cx="335280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B6366E-DF86-4F1A-9428-889E129A8EBC}"/>
              </a:ext>
            </a:extLst>
          </p:cNvPr>
          <p:cNvSpPr>
            <a:spLocks noGrp="1"/>
          </p:cNvSpPr>
          <p:nvPr/>
        </p:nvSpPr>
        <p:spPr>
          <a:xfrm>
            <a:off x="8096250" y="2476500"/>
            <a:ext cx="300990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D50000"/>
                </a:solidFill>
              </a:defRPr>
            </a:pPr>
            <a:r>
              <a:rPr sz="2325" b="1">
                <a:solidFill>
                  <a:srgbClr val="D50000"/>
                </a:solidFill>
              </a:rPr>
              <a:t>≈3×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E001422-DE91-445A-8983-0A0EBDA9B715}"/>
              </a:ext>
            </a:extLst>
          </p:cNvPr>
          <p:cNvSpPr>
            <a:spLocks noGrp="1"/>
          </p:cNvSpPr>
          <p:nvPr/>
        </p:nvSpPr>
        <p:spPr>
          <a:xfrm>
            <a:off x="8096250" y="2962275"/>
            <a:ext cx="30099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faster drying after sufficient UV exposure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490B9D45-4D5C-42BF-BB6C-E3292E7C187C}"/>
              </a:ext>
            </a:extLst>
          </p:cNvPr>
          <p:cNvSpPr>
            <a:spLocks noGrp="1"/>
          </p:cNvSpPr>
          <p:nvPr/>
        </p:nvSpPr>
        <p:spPr>
          <a:xfrm>
            <a:off x="609600" y="3905250"/>
            <a:ext cx="5124450" cy="1866900"/>
          </a:xfrm>
          <a:prstGeom prst="roundRect">
            <a:avLst>
              <a:gd name="adj" fmla="val 6122"/>
            </a:avLst>
          </a:prstGeom>
          <a:solidFill>
            <a:srgbClr val="202020"/>
          </a:solidFill>
          <a:ln w="9525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EE145E-E929-4764-B1BD-ED4E1D037E7F}"/>
              </a:ext>
            </a:extLst>
          </p:cNvPr>
          <p:cNvSpPr>
            <a:spLocks noGrp="1"/>
          </p:cNvSpPr>
          <p:nvPr/>
        </p:nvSpPr>
        <p:spPr>
          <a:xfrm>
            <a:off x="838200" y="4095750"/>
            <a:ext cx="20955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How it works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3EAE03-4116-41FE-8575-F2AE2B59DD51}"/>
              </a:ext>
            </a:extLst>
          </p:cNvPr>
          <p:cNvSpPr>
            <a:spLocks noGrp="1"/>
          </p:cNvSpPr>
          <p:nvPr/>
        </p:nvSpPr>
        <p:spPr>
          <a:xfrm>
            <a:off x="838200" y="4543425"/>
            <a:ext cx="4524375" cy="990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EEEEEE"/>
                </a:solidFill>
              </a:defRPr>
            </a:pPr>
            <a:r>
              <a:rPr sz="1275" b="0">
                <a:solidFill>
                  <a:srgbClr val="EEEEEE"/>
                </a:solidFill>
              </a:rPr>
              <a:t>1  Conductive surface dissipates static charge</a:t>
            </a:r>
          </a:p>
          <a:p>
            <a:pPr algn="l">
              <a:defRPr sz="1275" b="0">
                <a:solidFill>
                  <a:srgbClr val="EEEEEE"/>
                </a:solidFill>
              </a:defRPr>
            </a:pPr>
            <a:r>
              <a:rPr sz="1275" b="0">
                <a:solidFill>
                  <a:srgbClr val="EEEEEE"/>
                </a:solidFill>
              </a:rPr>
              <a:t>2  Sunlight activates TiO₂ photocatalysis</a:t>
            </a:r>
          </a:p>
          <a:p>
            <a:pPr algn="l">
              <a:defRPr sz="1275" b="0">
                <a:solidFill>
                  <a:srgbClr val="EEEEEE"/>
                </a:solidFill>
              </a:defRPr>
            </a:pPr>
            <a:r>
              <a:rPr sz="1275" b="0">
                <a:solidFill>
                  <a:srgbClr val="EEEEEE"/>
                </a:solidFill>
              </a:rPr>
              <a:t>3  Hydrophilic surface lets water sheet and dry faster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DD3DA58-A228-45B6-9927-04C90E265E69}"/>
              </a:ext>
            </a:extLst>
          </p:cNvPr>
          <p:cNvSpPr>
            <a:spLocks noGrp="1"/>
          </p:cNvSpPr>
          <p:nvPr/>
        </p:nvSpPr>
        <p:spPr>
          <a:xfrm>
            <a:off x="6000750" y="3905250"/>
            <a:ext cx="5581650" cy="1866900"/>
          </a:xfrm>
          <a:prstGeom prst="roundRect">
            <a:avLst>
              <a:gd name="adj" fmla="val 6122"/>
            </a:avLst>
          </a:prstGeom>
          <a:solidFill>
            <a:srgbClr val="F4FBFC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AEE987D-2A7C-4F32-9EB8-52DAFF220B87}"/>
              </a:ext>
            </a:extLst>
          </p:cNvPr>
          <p:cNvSpPr>
            <a:spLocks noGrp="1"/>
          </p:cNvSpPr>
          <p:nvPr/>
        </p:nvSpPr>
        <p:spPr>
          <a:xfrm>
            <a:off x="6229350" y="4095750"/>
            <a:ext cx="28575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650" b="1">
                <a:solidFill>
                  <a:srgbClr val="171717"/>
                </a:solidFill>
              </a:defRPr>
            </a:pPr>
            <a:r>
              <a:rPr sz="1650" b="1">
                <a:solidFill>
                  <a:srgbClr val="171717"/>
                </a:solidFill>
              </a:rPr>
              <a:t>Our package rule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CD115F-15EC-4589-833E-43C85945B755}"/>
              </a:ext>
            </a:extLst>
          </p:cNvPr>
          <p:cNvSpPr>
            <a:spLocks noGrp="1"/>
          </p:cNvSpPr>
          <p:nvPr/>
        </p:nvSpPr>
        <p:spPr>
          <a:xfrm>
            <a:off x="6229350" y="4524375"/>
            <a:ext cx="4953000" cy="1047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171717"/>
                </a:solidFill>
              </a:defRPr>
            </a:pPr>
            <a:r>
              <a:rPr sz="1275" b="0">
                <a:solidFill>
                  <a:srgbClr val="171717"/>
                </a:solidFill>
              </a:rPr>
              <a:t>LoĒ‑180 is supplied without Neat+. LoĒ²‑272 and LoĒ³‑366 always include Neat+ at no additional charge. Neat+ does not change visible light, SHGC or thermal performance.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75DBD76-718D-43CD-9EC5-61BACE6A0837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Cardinal Neat+ product page, brochure and TSB CG04–06/24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04DDA74-64D9-4BA1-B853-33F08C2729A0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2075275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B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49A0B66-6C48-4276-9693-4E597ACE522A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PANE COUNT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7D9076-0F53-40C0-9B06-30ECC5044E8E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Triple pane adds another insulated cavity—and more design leverage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CE116C7-8738-4186-A7A1-DA985D993EF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The glass package must still be evaluated as part of the complete window.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459971-124D-4064-A3CC-14076FED5BFD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F38472D-5C92-49FA-B2B4-6B6FD4AA549E}"/>
              </a:ext>
            </a:extLst>
          </p:cNvPr>
          <p:cNvSpPr>
            <a:spLocks noGrp="1"/>
          </p:cNvSpPr>
          <p:nvPr/>
        </p:nvSpPr>
        <p:spPr>
          <a:xfrm>
            <a:off x="609600" y="2143125"/>
            <a:ext cx="5181600" cy="337185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116EC83-DDD9-4165-B8C4-9BA704127507}"/>
              </a:ext>
            </a:extLst>
          </p:cNvPr>
          <p:cNvSpPr>
            <a:spLocks noGrp="1"/>
          </p:cNvSpPr>
          <p:nvPr/>
        </p:nvSpPr>
        <p:spPr>
          <a:xfrm>
            <a:off x="838200" y="2381250"/>
            <a:ext cx="1428750" cy="323850"/>
          </a:xfrm>
          <a:prstGeom prst="roundRect">
            <a:avLst>
              <a:gd name="adj" fmla="val 35294"/>
            </a:avLst>
          </a:prstGeom>
          <a:solidFill>
            <a:srgbClr val="EAF6F7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EFE2D5-677E-4723-8C88-DB5C0FB7F107}"/>
              </a:ext>
            </a:extLst>
          </p:cNvPr>
          <p:cNvSpPr>
            <a:spLocks noGrp="1"/>
          </p:cNvSpPr>
          <p:nvPr/>
        </p:nvSpPr>
        <p:spPr>
          <a:xfrm>
            <a:off x="838200" y="2381250"/>
            <a:ext cx="142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DOUBLE INSULATED GLASS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C209DB-FAE9-4508-81DC-27B133D3EA93}"/>
              </a:ext>
            </a:extLst>
          </p:cNvPr>
          <p:cNvSpPr>
            <a:spLocks noGrp="1"/>
          </p:cNvSpPr>
          <p:nvPr/>
        </p:nvSpPr>
        <p:spPr>
          <a:xfrm>
            <a:off x="838200" y="2886075"/>
            <a:ext cx="457200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2 panes • 1 argon cavity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A99E55-D40C-4464-B324-8DF8F4E052CC}"/>
              </a:ext>
            </a:extLst>
          </p:cNvPr>
          <p:cNvSpPr>
            <a:spLocks noGrp="1"/>
          </p:cNvSpPr>
          <p:nvPr/>
        </p:nvSpPr>
        <p:spPr>
          <a:xfrm>
            <a:off x="838200" y="34956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3701F9-F675-44D3-810F-0178A5EDB9B3}"/>
              </a:ext>
            </a:extLst>
          </p:cNvPr>
          <p:cNvSpPr>
            <a:spLocks noGrp="1"/>
          </p:cNvSpPr>
          <p:nvPr/>
        </p:nvSpPr>
        <p:spPr>
          <a:xfrm>
            <a:off x="1162050" y="33337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Standard sealed unit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B2A754B-7ECD-467E-95F7-79EA3AF443BF}"/>
              </a:ext>
            </a:extLst>
          </p:cNvPr>
          <p:cNvSpPr>
            <a:spLocks noGrp="1"/>
          </p:cNvSpPr>
          <p:nvPr/>
        </p:nvSpPr>
        <p:spPr>
          <a:xfrm>
            <a:off x="838200" y="40290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D87CF2-2CCF-453E-95B2-F4E2B3A0AD3F}"/>
              </a:ext>
            </a:extLst>
          </p:cNvPr>
          <p:cNvSpPr>
            <a:spLocks noGrp="1"/>
          </p:cNvSpPr>
          <p:nvPr/>
        </p:nvSpPr>
        <p:spPr>
          <a:xfrm>
            <a:off x="1162050" y="38671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Overall thickness: 7/8 in.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064AEB-1CDC-4204-B5E5-09FE120A0CA1}"/>
              </a:ext>
            </a:extLst>
          </p:cNvPr>
          <p:cNvSpPr>
            <a:spLocks noGrp="1"/>
          </p:cNvSpPr>
          <p:nvPr/>
        </p:nvSpPr>
        <p:spPr>
          <a:xfrm>
            <a:off x="838200" y="45624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CBE467-3DDD-4567-A59E-3EE0B9CAC4B6}"/>
              </a:ext>
            </a:extLst>
          </p:cNvPr>
          <p:cNvSpPr>
            <a:spLocks noGrp="1"/>
          </p:cNvSpPr>
          <p:nvPr/>
        </p:nvSpPr>
        <p:spPr>
          <a:xfrm>
            <a:off x="1162050" y="44005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Cardinal LoĒ glass + Super Spacer®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2A93F72-9AC4-4742-8620-7B4EE4879D3B}"/>
              </a:ext>
            </a:extLst>
          </p:cNvPr>
          <p:cNvSpPr>
            <a:spLocks noGrp="1"/>
          </p:cNvSpPr>
          <p:nvPr/>
        </p:nvSpPr>
        <p:spPr>
          <a:xfrm>
            <a:off x="6096000" y="2143125"/>
            <a:ext cx="5181600" cy="3371850"/>
          </a:xfrm>
          <a:prstGeom prst="roundRect">
            <a:avLst>
              <a:gd name="adj" fmla="val 3390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F65B9D50-C1D3-46FC-90F0-D708A06D9CA8}"/>
              </a:ext>
            </a:extLst>
          </p:cNvPr>
          <p:cNvSpPr>
            <a:spLocks noGrp="1"/>
          </p:cNvSpPr>
          <p:nvPr/>
        </p:nvSpPr>
        <p:spPr>
          <a:xfrm>
            <a:off x="6324600" y="2381250"/>
            <a:ext cx="1428750" cy="323850"/>
          </a:xfrm>
          <a:prstGeom prst="roundRect">
            <a:avLst>
              <a:gd name="adj" fmla="val 35294"/>
            </a:avLst>
          </a:prstGeom>
          <a:solidFill>
            <a:srgbClr val="E7F7F2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C58F54-00A0-4FDA-BB86-33D454BD2BC1}"/>
              </a:ext>
            </a:extLst>
          </p:cNvPr>
          <p:cNvSpPr>
            <a:spLocks noGrp="1"/>
          </p:cNvSpPr>
          <p:nvPr/>
        </p:nvSpPr>
        <p:spPr>
          <a:xfrm>
            <a:off x="6324600" y="2381250"/>
            <a:ext cx="14287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975" b="1">
                <a:solidFill>
                  <a:srgbClr val="D50000"/>
                </a:solidFill>
              </a:defRPr>
            </a:pPr>
            <a:r>
              <a:rPr sz="975" b="1">
                <a:solidFill>
                  <a:srgbClr val="D50000"/>
                </a:solidFill>
              </a:rPr>
              <a:t>TRIPLE INSULATED GLASS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3756548-9380-4565-88B5-B4FCE4373BB8}"/>
              </a:ext>
            </a:extLst>
          </p:cNvPr>
          <p:cNvSpPr>
            <a:spLocks noGrp="1"/>
          </p:cNvSpPr>
          <p:nvPr/>
        </p:nvSpPr>
        <p:spPr>
          <a:xfrm>
            <a:off x="6324600" y="2886075"/>
            <a:ext cx="4572000" cy="4381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100" b="1">
                <a:solidFill>
                  <a:srgbClr val="171717"/>
                </a:solidFill>
              </a:defRPr>
            </a:pPr>
            <a:r>
              <a:rPr sz="2100" b="1">
                <a:solidFill>
                  <a:srgbClr val="171717"/>
                </a:solidFill>
              </a:rPr>
              <a:t>3 panes • 2 argon cavities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35FCDB4-773D-478F-A7F8-C163342BED7E}"/>
              </a:ext>
            </a:extLst>
          </p:cNvPr>
          <p:cNvSpPr>
            <a:spLocks noGrp="1"/>
          </p:cNvSpPr>
          <p:nvPr/>
        </p:nvSpPr>
        <p:spPr>
          <a:xfrm>
            <a:off x="6324600" y="34956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3BBBB0F-7AD1-436F-AFA6-E4368C9D0630}"/>
              </a:ext>
            </a:extLst>
          </p:cNvPr>
          <p:cNvSpPr>
            <a:spLocks noGrp="1"/>
          </p:cNvSpPr>
          <p:nvPr/>
        </p:nvSpPr>
        <p:spPr>
          <a:xfrm>
            <a:off x="6648450" y="33337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Optional high-performance unit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C61E3A-D8E3-4CA3-9FDF-4BA8E9028FA5}"/>
              </a:ext>
            </a:extLst>
          </p:cNvPr>
          <p:cNvSpPr>
            <a:spLocks noGrp="1"/>
          </p:cNvSpPr>
          <p:nvPr/>
        </p:nvSpPr>
        <p:spPr>
          <a:xfrm>
            <a:off x="6324600" y="40290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67EBF19-0045-4298-BDFE-D8346118B831}"/>
              </a:ext>
            </a:extLst>
          </p:cNvPr>
          <p:cNvSpPr>
            <a:spLocks noGrp="1"/>
          </p:cNvSpPr>
          <p:nvPr/>
        </p:nvSpPr>
        <p:spPr>
          <a:xfrm>
            <a:off x="6648450" y="38671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Overall thickness: 1 3/8 in.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2E791D-F0F2-4683-84C6-C5B45FD6B54A}"/>
              </a:ext>
            </a:extLst>
          </p:cNvPr>
          <p:cNvSpPr>
            <a:spLocks noGrp="1"/>
          </p:cNvSpPr>
          <p:nvPr/>
        </p:nvSpPr>
        <p:spPr>
          <a:xfrm>
            <a:off x="6324600" y="4562475"/>
            <a:ext cx="171450" cy="38100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5FE31B6-BC97-46E5-A70E-7B900A2FF2B1}"/>
              </a:ext>
            </a:extLst>
          </p:cNvPr>
          <p:cNvSpPr>
            <a:spLocks noGrp="1"/>
          </p:cNvSpPr>
          <p:nvPr/>
        </p:nvSpPr>
        <p:spPr>
          <a:xfrm>
            <a:off x="6648450" y="4400550"/>
            <a:ext cx="409575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0">
                <a:solidFill>
                  <a:srgbClr val="686868"/>
                </a:solidFill>
              </a:defRPr>
            </a:pPr>
            <a:r>
              <a:rPr sz="1275" b="0">
                <a:solidFill>
                  <a:srgbClr val="686868"/>
                </a:solidFill>
              </a:rPr>
              <a:t>Cardinal LoĒ glass + Super Spacer®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D53323E-2B39-4598-903A-A781F28BE517}"/>
              </a:ext>
            </a:extLst>
          </p:cNvPr>
          <p:cNvSpPr>
            <a:spLocks noGrp="1"/>
          </p:cNvSpPr>
          <p:nvPr/>
        </p:nvSpPr>
        <p:spPr>
          <a:xfrm>
            <a:off x="609600" y="5734050"/>
            <a:ext cx="10668000" cy="476250"/>
          </a:xfrm>
          <a:prstGeom prst="roundRect">
            <a:avLst>
              <a:gd name="adj" fmla="val 24000"/>
            </a:avLst>
          </a:prstGeom>
          <a:solidFill>
            <a:srgbClr val="FFF7E9"/>
          </a:solidFill>
          <a:ln w="9525">
            <a:solidFill>
              <a:srgbClr val="F2D29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672CE93-5696-408F-92B6-AB0F4904FA85}"/>
              </a:ext>
            </a:extLst>
          </p:cNvPr>
          <p:cNvSpPr>
            <a:spLocks noGrp="1"/>
          </p:cNvSpPr>
          <p:nvPr/>
        </p:nvSpPr>
        <p:spPr>
          <a:xfrm>
            <a:off x="800100" y="5810250"/>
            <a:ext cx="1028700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171717"/>
                </a:solidFill>
              </a:defRPr>
            </a:pPr>
            <a:r>
              <a:rPr sz="1200" b="1">
                <a:solidFill>
                  <a:srgbClr val="171717"/>
                </a:solidFill>
              </a:rPr>
              <a:t>Example: LoĒ³‑366 + Neat+ / clear / LoĒ‑180 triple pane with 90% argon reaches center-of-glass U-factor 0.13.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D6DFE9-019E-4E2B-A26E-0BD7B2591E96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Configuration: manufacturer-provided IGU specification; performance example: Cardinal LoĒ³‑366 brochure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8FB9A7E-8AEB-43D0-A9FD-BBAA0C6CB47E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473457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1111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/>
          <a:srcRect l="19124" r="19124"/>
          <a:stretch>
            <a:fillRect/>
          </a:stretch>
        </p:blipFill>
        <p:spPr>
          <a:xfrm>
            <a:off x="0" y="0"/>
            <a:ext cx="3238500" cy="685800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rcRect l="19896" r="19896"/>
          <a:stretch>
            <a:fillRect/>
          </a:stretch>
        </p:blipFill>
        <p:spPr>
          <a:xfrm>
            <a:off x="3238500" y="0"/>
            <a:ext cx="32385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0DD9927-D12A-4A41-8724-E3DF5DF1E879}"/>
              </a:ext>
            </a:extLst>
          </p:cNvPr>
          <p:cNvSpPr>
            <a:spLocks noGrp="1"/>
          </p:cNvSpPr>
          <p:nvPr/>
        </p:nvSpPr>
        <p:spPr>
          <a:xfrm>
            <a:off x="6477000" y="0"/>
            <a:ext cx="5715000" cy="6858000"/>
          </a:xfrm>
          <a:prstGeom prst="rect">
            <a:avLst/>
          </a:prstGeom>
          <a:solidFill>
            <a:srgbClr val="111111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D6E383-28FB-4E8A-BF52-94E7AAA2F0B8}"/>
              </a:ext>
            </a:extLst>
          </p:cNvPr>
          <p:cNvSpPr>
            <a:spLocks noGrp="1"/>
          </p:cNvSpPr>
          <p:nvPr/>
        </p:nvSpPr>
        <p:spPr>
          <a:xfrm>
            <a:off x="7048500" y="476250"/>
            <a:ext cx="428625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OUR SEALED GLASS UNITS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9B9445-6213-43CB-BBFD-AB067DE703E3}"/>
              </a:ext>
            </a:extLst>
          </p:cNvPr>
          <p:cNvSpPr>
            <a:spLocks noGrp="1"/>
          </p:cNvSpPr>
          <p:nvPr/>
        </p:nvSpPr>
        <p:spPr>
          <a:xfrm>
            <a:off x="7048500" y="838200"/>
            <a:ext cx="4286250" cy="8763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Built in-house around a proven component stack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6D6620-E183-4C63-AE0B-3CA4815779B3}"/>
              </a:ext>
            </a:extLst>
          </p:cNvPr>
          <p:cNvSpPr>
            <a:spLocks noGrp="1"/>
          </p:cNvSpPr>
          <p:nvPr/>
        </p:nvSpPr>
        <p:spPr>
          <a:xfrm>
            <a:off x="7048500" y="200025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5303CA-D45F-44AE-B650-DFAAB3768F6B}"/>
              </a:ext>
            </a:extLst>
          </p:cNvPr>
          <p:cNvSpPr>
            <a:spLocks noGrp="1"/>
          </p:cNvSpPr>
          <p:nvPr/>
        </p:nvSpPr>
        <p:spPr>
          <a:xfrm>
            <a:off x="7048500" y="200025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E3EE1D-626F-4152-B8CC-5AEF51CBBCC8}"/>
              </a:ext>
            </a:extLst>
          </p:cNvPr>
          <p:cNvSpPr>
            <a:spLocks noGrp="1"/>
          </p:cNvSpPr>
          <p:nvPr/>
        </p:nvSpPr>
        <p:spPr>
          <a:xfrm>
            <a:off x="7524750" y="197167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Cardinal LoĒ glass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8820FD-0C61-4F3B-86BE-FCD722A03DEC}"/>
              </a:ext>
            </a:extLst>
          </p:cNvPr>
          <p:cNvSpPr>
            <a:spLocks noGrp="1"/>
          </p:cNvSpPr>
          <p:nvPr/>
        </p:nvSpPr>
        <p:spPr>
          <a:xfrm>
            <a:off x="9239250" y="197167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Controls solar gain, daylight and UV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1E1ED48-4DE6-4B58-8F45-D3541879A336}"/>
              </a:ext>
            </a:extLst>
          </p:cNvPr>
          <p:cNvSpPr>
            <a:spLocks noGrp="1"/>
          </p:cNvSpPr>
          <p:nvPr/>
        </p:nvSpPr>
        <p:spPr>
          <a:xfrm>
            <a:off x="7048500" y="262890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D50000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0A64E1F-F7B1-4C1F-A12D-4C4C08527BE7}"/>
              </a:ext>
            </a:extLst>
          </p:cNvPr>
          <p:cNvSpPr>
            <a:spLocks noGrp="1"/>
          </p:cNvSpPr>
          <p:nvPr/>
        </p:nvSpPr>
        <p:spPr>
          <a:xfrm>
            <a:off x="7048500" y="262890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E2C9E5-1551-485E-973C-2C6A50A77E13}"/>
              </a:ext>
            </a:extLst>
          </p:cNvPr>
          <p:cNvSpPr>
            <a:spLocks noGrp="1"/>
          </p:cNvSpPr>
          <p:nvPr/>
        </p:nvSpPr>
        <p:spPr>
          <a:xfrm>
            <a:off x="7524750" y="260032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Super Spacer®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46C6CA-7EEC-494E-A75A-7DFD84932DBC}"/>
              </a:ext>
            </a:extLst>
          </p:cNvPr>
          <p:cNvSpPr>
            <a:spLocks noGrp="1"/>
          </p:cNvSpPr>
          <p:nvPr/>
        </p:nvSpPr>
        <p:spPr>
          <a:xfrm>
            <a:off x="9239250" y="260032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Flexible, no-metal warm-edge system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5D7B894-917A-4D48-85D2-9C3FC574A5AA}"/>
              </a:ext>
            </a:extLst>
          </p:cNvPr>
          <p:cNvSpPr>
            <a:spLocks noGrp="1"/>
          </p:cNvSpPr>
          <p:nvPr/>
        </p:nvSpPr>
        <p:spPr>
          <a:xfrm>
            <a:off x="7048500" y="325755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4B7A40-D4AB-413A-B70D-460FFD136345}"/>
              </a:ext>
            </a:extLst>
          </p:cNvPr>
          <p:cNvSpPr>
            <a:spLocks noGrp="1"/>
          </p:cNvSpPr>
          <p:nvPr/>
        </p:nvSpPr>
        <p:spPr>
          <a:xfrm>
            <a:off x="7048500" y="325755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AB217D5-BCCD-4024-A975-7B4DFF0AF5FC}"/>
              </a:ext>
            </a:extLst>
          </p:cNvPr>
          <p:cNvSpPr>
            <a:spLocks noGrp="1"/>
          </p:cNvSpPr>
          <p:nvPr/>
        </p:nvSpPr>
        <p:spPr>
          <a:xfrm>
            <a:off x="7524750" y="322897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Argon gas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E8A4D99-7C03-4F8C-A020-783C505D64A1}"/>
              </a:ext>
            </a:extLst>
          </p:cNvPr>
          <p:cNvSpPr>
            <a:spLocks noGrp="1"/>
          </p:cNvSpPr>
          <p:nvPr/>
        </p:nvSpPr>
        <p:spPr>
          <a:xfrm>
            <a:off x="9239250" y="322897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Reduces heat transfer in each cavity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3F7B5B27-6D74-4817-B02C-54B3EF46F841}"/>
              </a:ext>
            </a:extLst>
          </p:cNvPr>
          <p:cNvSpPr>
            <a:spLocks noGrp="1"/>
          </p:cNvSpPr>
          <p:nvPr/>
        </p:nvSpPr>
        <p:spPr>
          <a:xfrm>
            <a:off x="7048500" y="388620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8D6DA64-2B4D-4939-A188-FF045C4217A6}"/>
              </a:ext>
            </a:extLst>
          </p:cNvPr>
          <p:cNvSpPr>
            <a:spLocks noGrp="1"/>
          </p:cNvSpPr>
          <p:nvPr/>
        </p:nvSpPr>
        <p:spPr>
          <a:xfrm>
            <a:off x="7048500" y="388620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A7977DF-EADD-41CB-998A-55061B01697E}"/>
              </a:ext>
            </a:extLst>
          </p:cNvPr>
          <p:cNvSpPr>
            <a:spLocks noGrp="1"/>
          </p:cNvSpPr>
          <p:nvPr/>
        </p:nvSpPr>
        <p:spPr>
          <a:xfrm>
            <a:off x="7524750" y="385762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Integrated desiccant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00516C5-A57D-4BF3-82C6-E86B326A3538}"/>
              </a:ext>
            </a:extLst>
          </p:cNvPr>
          <p:cNvSpPr>
            <a:spLocks noGrp="1"/>
          </p:cNvSpPr>
          <p:nvPr/>
        </p:nvSpPr>
        <p:spPr>
          <a:xfrm>
            <a:off x="9239250" y="385762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Helps manage moisture inside the unit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3E5A439-BB1C-46D1-8B1F-0663E6BA525E}"/>
              </a:ext>
            </a:extLst>
          </p:cNvPr>
          <p:cNvSpPr>
            <a:spLocks noGrp="1"/>
          </p:cNvSpPr>
          <p:nvPr/>
        </p:nvSpPr>
        <p:spPr>
          <a:xfrm>
            <a:off x="7048500" y="451485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BDF840C-2662-48A9-953B-FA636D419EEC}"/>
              </a:ext>
            </a:extLst>
          </p:cNvPr>
          <p:cNvSpPr>
            <a:spLocks noGrp="1"/>
          </p:cNvSpPr>
          <p:nvPr/>
        </p:nvSpPr>
        <p:spPr>
          <a:xfrm>
            <a:off x="7048500" y="451485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450DD5A-B34E-4BA1-B55C-208BD079BBE5}"/>
              </a:ext>
            </a:extLst>
          </p:cNvPr>
          <p:cNvSpPr>
            <a:spLocks noGrp="1"/>
          </p:cNvSpPr>
          <p:nvPr/>
        </p:nvSpPr>
        <p:spPr>
          <a:xfrm>
            <a:off x="7524750" y="448627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Secondary sealant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3F09227-4333-4FA8-8D6D-6AB9CEC2D8E2}"/>
              </a:ext>
            </a:extLst>
          </p:cNvPr>
          <p:cNvSpPr>
            <a:spLocks noGrp="1"/>
          </p:cNvSpPr>
          <p:nvPr/>
        </p:nvSpPr>
        <p:spPr>
          <a:xfrm>
            <a:off x="9239250" y="448627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Supports gas retention and structural durability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76DAC87-CE5B-477B-A6A1-FD723D8A2F6D}"/>
              </a:ext>
            </a:extLst>
          </p:cNvPr>
          <p:cNvSpPr>
            <a:spLocks noGrp="1"/>
          </p:cNvSpPr>
          <p:nvPr/>
        </p:nvSpPr>
        <p:spPr>
          <a:xfrm>
            <a:off x="7048500" y="5143500"/>
            <a:ext cx="304800" cy="304800"/>
          </a:xfrm>
          <a:prstGeom prst="roundRect">
            <a:avLst>
              <a:gd name="adj" fmla="val 37500"/>
            </a:avLst>
          </a:prstGeom>
          <a:solidFill>
            <a:srgbClr val="E00016"/>
          </a:solidFill>
          <a:ln w="0">
            <a:noFill/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9C9673-7428-4B60-A59F-A3558473B518}"/>
              </a:ext>
            </a:extLst>
          </p:cNvPr>
          <p:cNvSpPr>
            <a:spLocks noGrp="1"/>
          </p:cNvSpPr>
          <p:nvPr/>
        </p:nvSpPr>
        <p:spPr>
          <a:xfrm>
            <a:off x="7048500" y="5143500"/>
            <a:ext cx="304800" cy="3048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5605E3B-CFC9-461C-9116-A51A0E255052}"/>
              </a:ext>
            </a:extLst>
          </p:cNvPr>
          <p:cNvSpPr>
            <a:spLocks noGrp="1"/>
          </p:cNvSpPr>
          <p:nvPr/>
        </p:nvSpPr>
        <p:spPr>
          <a:xfrm>
            <a:off x="7524750" y="5114925"/>
            <a:ext cx="1714500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In-house fabrication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1E44A8D-C823-4716-AE1E-12BC45C973C9}"/>
              </a:ext>
            </a:extLst>
          </p:cNvPr>
          <p:cNvSpPr>
            <a:spLocks noGrp="1"/>
          </p:cNvSpPr>
          <p:nvPr/>
        </p:nvSpPr>
        <p:spPr>
          <a:xfrm>
            <a:off x="9239250" y="5114925"/>
            <a:ext cx="2333625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D0D0D0"/>
                </a:solidFill>
              </a:defRPr>
            </a:pPr>
            <a:r>
              <a:rPr sz="1050" b="0">
                <a:solidFill>
                  <a:srgbClr val="D0D0D0"/>
                </a:solidFill>
              </a:rPr>
              <a:t>Controls assembly, fill and finished quality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B543D74E-90D8-4D4C-A3AF-5E8B3502E015}"/>
              </a:ext>
            </a:extLst>
          </p:cNvPr>
          <p:cNvSpPr>
            <a:spLocks noGrp="1"/>
          </p:cNvSpPr>
          <p:nvPr/>
        </p:nvSpPr>
        <p:spPr>
          <a:xfrm>
            <a:off x="7048500" y="6200775"/>
            <a:ext cx="4286250" cy="209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825" b="0">
                <a:solidFill>
                  <a:srgbClr val="999999"/>
                </a:solidFill>
              </a:defRPr>
            </a:pPr>
            <a:r>
              <a:rPr sz="825" b="0">
                <a:solidFill>
                  <a:srgbClr val="999999"/>
                </a:solidFill>
              </a:rPr>
              <a:t>Photographs show representative double- and triple-pane constructions.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F0F82C5-33F2-4FAB-8C71-7CAE200200BB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Product construction: manufacturer specification; Super Spacer source: Quanex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C9DD2C2-018D-4626-9A21-7BD9245725F0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00145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5F3E8FB-F6F3-49B3-89BF-95A092E2A833}"/>
              </a:ext>
            </a:extLst>
          </p:cNvPr>
          <p:cNvSpPr>
            <a:spLocks noGrp="1"/>
          </p:cNvSpPr>
          <p:nvPr/>
        </p:nvSpPr>
        <p:spPr>
          <a:xfrm>
            <a:off x="609600" y="361950"/>
            <a:ext cx="85725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975" b="1">
                <a:solidFill>
                  <a:srgbClr val="E00016"/>
                </a:solidFill>
              </a:defRPr>
            </a:pPr>
            <a:r>
              <a:rPr sz="975" b="1">
                <a:solidFill>
                  <a:srgbClr val="E00016"/>
                </a:solidFill>
              </a:rPr>
              <a:t>ARGON FILL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909F95-E694-4508-ABD4-314C4141198D}"/>
              </a:ext>
            </a:extLst>
          </p:cNvPr>
          <p:cNvSpPr>
            <a:spLocks noGrp="1"/>
          </p:cNvSpPr>
          <p:nvPr/>
        </p:nvSpPr>
        <p:spPr>
          <a:xfrm>
            <a:off x="609600" y="685800"/>
            <a:ext cx="10668000" cy="5905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700" b="1">
                <a:solidFill>
                  <a:srgbClr val="171717"/>
                </a:solidFill>
              </a:defRPr>
            </a:pPr>
            <a:r>
              <a:rPr sz="2700" b="1">
                <a:solidFill>
                  <a:srgbClr val="171717"/>
                </a:solidFill>
              </a:rPr>
              <a:t>Argon lowers heat transfer when the cavity and seals are engineered together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A95F135-9048-45F3-8B05-12537F50C5DA}"/>
              </a:ext>
            </a:extLst>
          </p:cNvPr>
          <p:cNvSpPr>
            <a:spLocks noGrp="1"/>
          </p:cNvSpPr>
          <p:nvPr/>
        </p:nvSpPr>
        <p:spPr>
          <a:xfrm>
            <a:off x="609600" y="1304925"/>
            <a:ext cx="10668000" cy="4191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350" b="0">
                <a:solidFill>
                  <a:srgbClr val="686868"/>
                </a:solidFill>
              </a:defRPr>
            </a:pPr>
            <a:r>
              <a:rPr sz="1350" b="0">
                <a:solidFill>
                  <a:srgbClr val="686868"/>
                </a:solidFill>
              </a:rPr>
              <a:t>Cardinal’s published LoĒ comparison values use a 90% argon / 10% air fill.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037E28-FF28-458B-A319-9D71921AAB97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10972800" cy="19050"/>
          </a:xfrm>
          <a:prstGeom prst="rect">
            <a:avLst/>
          </a:prstGeom>
          <a:solidFill>
            <a:srgbClr val="D8D8D8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4D843C4-7D67-45C4-BD83-BF48AB7878E0}"/>
              </a:ext>
            </a:extLst>
          </p:cNvPr>
          <p:cNvSpPr>
            <a:spLocks noGrp="1"/>
          </p:cNvSpPr>
          <p:nvPr/>
        </p:nvSpPr>
        <p:spPr>
          <a:xfrm>
            <a:off x="609600" y="2209800"/>
            <a:ext cx="314325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876938-FCC7-4799-B53E-C62F781B099B}"/>
              </a:ext>
            </a:extLst>
          </p:cNvPr>
          <p:cNvSpPr>
            <a:spLocks noGrp="1"/>
          </p:cNvSpPr>
          <p:nvPr/>
        </p:nvSpPr>
        <p:spPr>
          <a:xfrm>
            <a:off x="781050" y="2343150"/>
            <a:ext cx="28003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D50000"/>
                </a:solidFill>
              </a:defRPr>
            </a:pPr>
            <a:r>
              <a:rPr sz="2325" b="1">
                <a:solidFill>
                  <a:srgbClr val="D50000"/>
                </a:solidFill>
              </a:rPr>
              <a:t>0.31 → 0.26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A7759E1-B353-4A5D-8E87-82AC6D3ED910}"/>
              </a:ext>
            </a:extLst>
          </p:cNvPr>
          <p:cNvSpPr>
            <a:spLocks noGrp="1"/>
          </p:cNvSpPr>
          <p:nvPr/>
        </p:nvSpPr>
        <p:spPr>
          <a:xfrm>
            <a:off x="781050" y="2828925"/>
            <a:ext cx="28003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LoĒ‑180 U-factor: air → argon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CB7E8CB-E5C4-46AD-83E0-C520968B5DCF}"/>
              </a:ext>
            </a:extLst>
          </p:cNvPr>
          <p:cNvSpPr>
            <a:spLocks noGrp="1"/>
          </p:cNvSpPr>
          <p:nvPr/>
        </p:nvSpPr>
        <p:spPr>
          <a:xfrm>
            <a:off x="4000500" y="2209800"/>
            <a:ext cx="314325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3AFD6B-5463-4209-9A9A-04321E10BF77}"/>
              </a:ext>
            </a:extLst>
          </p:cNvPr>
          <p:cNvSpPr>
            <a:spLocks noGrp="1"/>
          </p:cNvSpPr>
          <p:nvPr/>
        </p:nvSpPr>
        <p:spPr>
          <a:xfrm>
            <a:off x="4171950" y="2343150"/>
            <a:ext cx="28003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D50000"/>
                </a:solidFill>
              </a:defRPr>
            </a:pPr>
            <a:r>
              <a:rPr sz="2325" b="1">
                <a:solidFill>
                  <a:srgbClr val="D50000"/>
                </a:solidFill>
              </a:rPr>
              <a:t>0.30 → 0.25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3B8DD7-1D76-433F-BC17-8FBA19D8182D}"/>
              </a:ext>
            </a:extLst>
          </p:cNvPr>
          <p:cNvSpPr>
            <a:spLocks noGrp="1"/>
          </p:cNvSpPr>
          <p:nvPr/>
        </p:nvSpPr>
        <p:spPr>
          <a:xfrm>
            <a:off x="4171950" y="2828925"/>
            <a:ext cx="28003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LoĒ²‑272 U-factor: air → argon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5348824-13DE-44E8-87EF-89042B0CB88F}"/>
              </a:ext>
            </a:extLst>
          </p:cNvPr>
          <p:cNvSpPr>
            <a:spLocks noGrp="1"/>
          </p:cNvSpPr>
          <p:nvPr/>
        </p:nvSpPr>
        <p:spPr>
          <a:xfrm>
            <a:off x="7391400" y="2209800"/>
            <a:ext cx="3143250" cy="1123950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9525">
            <a:solidFill>
              <a:srgbClr val="D8D8D8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7AD570-CD0E-4D03-B2DB-6DD14A3498D6}"/>
              </a:ext>
            </a:extLst>
          </p:cNvPr>
          <p:cNvSpPr>
            <a:spLocks noGrp="1"/>
          </p:cNvSpPr>
          <p:nvPr/>
        </p:nvSpPr>
        <p:spPr>
          <a:xfrm>
            <a:off x="7562850" y="2343150"/>
            <a:ext cx="2800350" cy="4572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2325" b="1">
                <a:solidFill>
                  <a:srgbClr val="D50000"/>
                </a:solidFill>
              </a:defRPr>
            </a:pPr>
            <a:r>
              <a:rPr sz="2325" b="1">
                <a:solidFill>
                  <a:srgbClr val="D50000"/>
                </a:solidFill>
              </a:rPr>
              <a:t>0.29 → 0.24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620806-832F-4567-B681-1DEA62E69D99}"/>
              </a:ext>
            </a:extLst>
          </p:cNvPr>
          <p:cNvSpPr>
            <a:spLocks noGrp="1"/>
          </p:cNvSpPr>
          <p:nvPr/>
        </p:nvSpPr>
        <p:spPr>
          <a:xfrm>
            <a:off x="7562850" y="2828925"/>
            <a:ext cx="2800350" cy="3238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050" b="0">
                <a:solidFill>
                  <a:srgbClr val="686868"/>
                </a:solidFill>
              </a:defRPr>
            </a:pPr>
            <a:r>
              <a:rPr sz="1050" b="0">
                <a:solidFill>
                  <a:srgbClr val="686868"/>
                </a:solidFill>
              </a:rPr>
              <a:t>LoĒ³‑366 U-factor: air → argon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2CD0AD-6A58-4A3D-B642-FE4F26A0C618}"/>
              </a:ext>
            </a:extLst>
          </p:cNvPr>
          <p:cNvSpPr>
            <a:spLocks noGrp="1"/>
          </p:cNvSpPr>
          <p:nvPr/>
        </p:nvSpPr>
        <p:spPr>
          <a:xfrm>
            <a:off x="609600" y="3733800"/>
            <a:ext cx="4000500" cy="3619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800" b="1">
                <a:solidFill>
                  <a:srgbClr val="171717"/>
                </a:solidFill>
              </a:defRPr>
            </a:pPr>
            <a:r>
              <a:rPr sz="1800" b="1">
                <a:solidFill>
                  <a:srgbClr val="171717"/>
                </a:solidFill>
              </a:rPr>
              <a:t>What preserves the benefit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714EDA-CE2E-4D1D-8E5B-6F68D8933C9B}"/>
              </a:ext>
            </a:extLst>
          </p:cNvPr>
          <p:cNvSpPr>
            <a:spLocks noGrp="1"/>
          </p:cNvSpPr>
          <p:nvPr/>
        </p:nvSpPr>
        <p:spPr>
          <a:xfrm>
            <a:off x="609600" y="4410075"/>
            <a:ext cx="190500" cy="47625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A77669-AB97-4DDD-B402-8D5E8139EC1B}"/>
              </a:ext>
            </a:extLst>
          </p:cNvPr>
          <p:cNvSpPr>
            <a:spLocks noGrp="1"/>
          </p:cNvSpPr>
          <p:nvPr/>
        </p:nvSpPr>
        <p:spPr>
          <a:xfrm>
            <a:off x="952500" y="4305300"/>
            <a:ext cx="1666875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171717"/>
                </a:solidFill>
              </a:defRPr>
            </a:pPr>
            <a:r>
              <a:rPr sz="1275" b="1">
                <a:solidFill>
                  <a:srgbClr val="171717"/>
                </a:solidFill>
              </a:rPr>
              <a:t>Optimized gap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4F9138-B2B6-4B8B-8A6E-6A561B3783A7}"/>
              </a:ext>
            </a:extLst>
          </p:cNvPr>
          <p:cNvSpPr>
            <a:spLocks noGrp="1"/>
          </p:cNvSpPr>
          <p:nvPr/>
        </p:nvSpPr>
        <p:spPr>
          <a:xfrm>
            <a:off x="2657475" y="4305300"/>
            <a:ext cx="3048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Gas performance depends on cavity width.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5C7BA1D-5197-4978-B71A-7AFC993997A0}"/>
              </a:ext>
            </a:extLst>
          </p:cNvPr>
          <p:cNvSpPr>
            <a:spLocks noGrp="1"/>
          </p:cNvSpPr>
          <p:nvPr/>
        </p:nvSpPr>
        <p:spPr>
          <a:xfrm>
            <a:off x="6096000" y="4410075"/>
            <a:ext cx="190500" cy="47625"/>
          </a:xfrm>
          <a:prstGeom prst="rect">
            <a:avLst/>
          </a:prstGeom>
          <a:solidFill>
            <a:srgbClr val="E00016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35C78CD-5FB4-431E-8D55-A7646A9A8E2A}"/>
              </a:ext>
            </a:extLst>
          </p:cNvPr>
          <p:cNvSpPr>
            <a:spLocks noGrp="1"/>
          </p:cNvSpPr>
          <p:nvPr/>
        </p:nvSpPr>
        <p:spPr>
          <a:xfrm>
            <a:off x="6438900" y="4305300"/>
            <a:ext cx="1666875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171717"/>
                </a:solidFill>
              </a:defRPr>
            </a:pPr>
            <a:r>
              <a:rPr sz="1275" b="1">
                <a:solidFill>
                  <a:srgbClr val="171717"/>
                </a:solidFill>
              </a:rPr>
              <a:t>Barrier system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F8D0D9-35CF-4BA9-A7E0-C5B7ADE72081}"/>
              </a:ext>
            </a:extLst>
          </p:cNvPr>
          <p:cNvSpPr>
            <a:spLocks noGrp="1"/>
          </p:cNvSpPr>
          <p:nvPr/>
        </p:nvSpPr>
        <p:spPr>
          <a:xfrm>
            <a:off x="8143875" y="4305300"/>
            <a:ext cx="3048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Super Spacer layers help control moisture and gas loss.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3C731A-9040-4682-A721-FF8029B72A40}"/>
              </a:ext>
            </a:extLst>
          </p:cNvPr>
          <p:cNvSpPr>
            <a:spLocks noGrp="1"/>
          </p:cNvSpPr>
          <p:nvPr/>
        </p:nvSpPr>
        <p:spPr>
          <a:xfrm>
            <a:off x="609600" y="5191125"/>
            <a:ext cx="190500" cy="47625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75BF8AB-EED0-487E-A76B-9BB054025072}"/>
              </a:ext>
            </a:extLst>
          </p:cNvPr>
          <p:cNvSpPr>
            <a:spLocks noGrp="1"/>
          </p:cNvSpPr>
          <p:nvPr/>
        </p:nvSpPr>
        <p:spPr>
          <a:xfrm>
            <a:off x="952500" y="5086350"/>
            <a:ext cx="1666875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171717"/>
                </a:solidFill>
              </a:defRPr>
            </a:pPr>
            <a:r>
              <a:rPr sz="1275" b="1">
                <a:solidFill>
                  <a:srgbClr val="171717"/>
                </a:solidFill>
              </a:rPr>
              <a:t>Flexible edge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B7D871-50C7-4BB7-9290-E1CC641C41C3}"/>
              </a:ext>
            </a:extLst>
          </p:cNvPr>
          <p:cNvSpPr>
            <a:spLocks noGrp="1"/>
          </p:cNvSpPr>
          <p:nvPr/>
        </p:nvSpPr>
        <p:spPr>
          <a:xfrm>
            <a:off x="2657475" y="5086350"/>
            <a:ext cx="3048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Foam construction moves with temperature cycling.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D838C6-EC84-49B0-B60D-DE385D45B555}"/>
              </a:ext>
            </a:extLst>
          </p:cNvPr>
          <p:cNvSpPr>
            <a:spLocks noGrp="1"/>
          </p:cNvSpPr>
          <p:nvPr/>
        </p:nvSpPr>
        <p:spPr>
          <a:xfrm>
            <a:off x="6096000" y="5191125"/>
            <a:ext cx="190500" cy="47625"/>
          </a:xfrm>
          <a:prstGeom prst="rect">
            <a:avLst/>
          </a:prstGeom>
          <a:solidFill>
            <a:srgbClr val="D50000"/>
          </a:solidFill>
          <a:ln w="0">
            <a:noFill/>
          </a:ln>
        </p:spPr>
        <p:txBody>
          <a:bodyPr/>
          <a:lstStyle/>
          <a:p>
            <a:endParaRPr lang="en-C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3868FE-BC2B-4A6A-B44F-16CC89E45FE8}"/>
              </a:ext>
            </a:extLst>
          </p:cNvPr>
          <p:cNvSpPr>
            <a:spLocks noGrp="1"/>
          </p:cNvSpPr>
          <p:nvPr/>
        </p:nvSpPr>
        <p:spPr>
          <a:xfrm>
            <a:off x="6438900" y="5086350"/>
            <a:ext cx="1666875" cy="2857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275" b="1">
                <a:solidFill>
                  <a:srgbClr val="171717"/>
                </a:solidFill>
              </a:defRPr>
            </a:pPr>
            <a:r>
              <a:rPr sz="1275" b="1">
                <a:solidFill>
                  <a:srgbClr val="171717"/>
                </a:solidFill>
              </a:rPr>
              <a:t>Quality fill control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144CE45-D240-48AE-9B3B-9E9AF185BBCC}"/>
              </a:ext>
            </a:extLst>
          </p:cNvPr>
          <p:cNvSpPr>
            <a:spLocks noGrp="1"/>
          </p:cNvSpPr>
          <p:nvPr/>
        </p:nvSpPr>
        <p:spPr>
          <a:xfrm>
            <a:off x="8143875" y="5086350"/>
            <a:ext cx="3048000" cy="3810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1125" b="0">
                <a:solidFill>
                  <a:srgbClr val="686868"/>
                </a:solidFill>
              </a:defRPr>
            </a:pPr>
            <a:r>
              <a:rPr sz="1125" b="0">
                <a:solidFill>
                  <a:srgbClr val="686868"/>
                </a:solidFill>
              </a:rPr>
              <a:t>Published Cardinal data assumes 90% initial fill.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278BF53-0DB2-4356-B48A-78FCF73F1716}"/>
              </a:ext>
            </a:extLst>
          </p:cNvPr>
          <p:cNvSpPr>
            <a:spLocks noGrp="1"/>
          </p:cNvSpPr>
          <p:nvPr/>
        </p:nvSpPr>
        <p:spPr>
          <a:xfrm>
            <a:off x="609600" y="6534150"/>
            <a:ext cx="9334500" cy="17145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l">
              <a:defRPr sz="750" b="0">
                <a:solidFill>
                  <a:srgbClr val="686868"/>
                </a:solidFill>
              </a:defRPr>
            </a:pPr>
            <a:r>
              <a:rPr sz="750" b="0">
                <a:solidFill>
                  <a:srgbClr val="686868"/>
                </a:solidFill>
              </a:rPr>
              <a:t>Sources: Cardinal CG09–12/24; Quanex Super Spacer dual-seal product information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B762FFF-F091-4CEA-925B-319FE5821B54}"/>
              </a:ext>
            </a:extLst>
          </p:cNvPr>
          <p:cNvSpPr>
            <a:spLocks noGrp="1"/>
          </p:cNvSpPr>
          <p:nvPr/>
        </p:nvSpPr>
        <p:spPr>
          <a:xfrm>
            <a:off x="11144250" y="6477000"/>
            <a:ext cx="457200" cy="228600"/>
          </a:xfrm>
          <a:prstGeom prst="rect">
            <a:avLst/>
          </a:prstGeom>
          <a:noFill/>
          <a:ln w="0">
            <a:noFill/>
          </a:ln>
        </p:spPr>
        <p:txBody>
          <a:bodyPr anchor="ctr"/>
          <a:lstStyle/>
          <a:p>
            <a:pPr algn="r">
              <a:defRPr sz="825" b="1">
                <a:solidFill>
                  <a:srgbClr val="D50000"/>
                </a:solidFill>
              </a:defRPr>
            </a:pPr>
            <a:r>
              <a:rPr sz="825" b="1">
                <a:solidFill>
                  <a:srgbClr val="D50000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7595290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1261</Words>
  <Application>Microsoft Office PowerPoint</Application>
  <DocSecurity>0</DocSecurity>
  <PresentationFormat>Widescreen</PresentationFormat>
  <Paragraphs>240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Dainis Students</cp:lastModifiedBy>
  <cp:revision>1</cp:revision>
  <dcterms:created xsi:type="dcterms:W3CDTF">2026-07-21T22:15:20Z</dcterms:created>
  <dcterms:modified xsi:type="dcterms:W3CDTF">2026-07-21T22:24:03Z</dcterms:modified>
</cp:coreProperties>
</file>